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b4ecf759b34006" /><Relationship Type="http://schemas.openxmlformats.org/officeDocument/2006/relationships/extended-properties" Target="/docProps/app.xml" Id="Rc46a1af99a8947a2" /><Relationship Type="http://schemas.openxmlformats.org/officeDocument/2006/relationships/officeDocument" Target="/ppt/presentation.xml" Id="R9211ec76fc754a4e" /></Relationships>
</file>

<file path=ppt/presentation.xml><?xml version="1.0" encoding="utf-8"?>
<p:presentation xmlns:p="http://schemas.openxmlformats.org/presentationml/2006/main">
  <p:sldMasterIdLst>
    <p:sldMasterId xmlns:r="http://schemas.openxmlformats.org/officeDocument/2006/relationships" id="2147483648" r:id="R7ab375ee73b94f1d"/>
  </p:sldMasterIdLst>
  <p:notesMasterIdLst>
    <p:notesMasterId xmlns:r="http://schemas.openxmlformats.org/officeDocument/2006/relationships" r:id="R1159c3fc73f74cad"/>
  </p:notesMasterIdLst>
  <p:sldIdLst>
    <p:sldId xmlns:r="http://schemas.openxmlformats.org/officeDocument/2006/relationships" id="256" r:id="R24010c4c202347b0"/>
    <p:sldId xmlns:r="http://schemas.openxmlformats.org/officeDocument/2006/relationships" id="257" r:id="Rcb5a7f4ec96d4159"/>
    <p:sldId xmlns:r="http://schemas.openxmlformats.org/officeDocument/2006/relationships" id="258" r:id="Re825d36c399a491e"/>
    <p:sldId xmlns:r="http://schemas.openxmlformats.org/officeDocument/2006/relationships" id="259" r:id="Re3021bb0bde3463e"/>
    <p:sldId xmlns:r="http://schemas.openxmlformats.org/officeDocument/2006/relationships" id="260" r:id="Rfb1c4732b2c1499c"/>
    <p:sldId xmlns:r="http://schemas.openxmlformats.org/officeDocument/2006/relationships" id="261" r:id="Rba701fe28109405e"/>
    <p:sldId xmlns:r="http://schemas.openxmlformats.org/officeDocument/2006/relationships" id="262" r:id="Rd6c219cc1a9240da"/>
    <p:sldId xmlns:r="http://schemas.openxmlformats.org/officeDocument/2006/relationships" id="263" r:id="R075a3e570ab647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ddb41fb9b6846d3" /><Relationship Type="http://schemas.openxmlformats.org/officeDocument/2006/relationships/slideMaster" Target="/ppt/slideMasters/slideMaster1.xml" Id="R7ab375ee73b94f1d" /><Relationship Type="http://schemas.openxmlformats.org/officeDocument/2006/relationships/notesMaster" Target="/ppt/notesMasters/notesMaster1.xml" Id="R1159c3fc73f74cad" /><Relationship Type="http://schemas.openxmlformats.org/officeDocument/2006/relationships/presProps" Target="/ppt/presProps.xml" Id="Rc9e6fa8001394ab3" /><Relationship Type="http://schemas.openxmlformats.org/officeDocument/2006/relationships/tableStyles" Target="/ppt/tableStyles.xml" Id="Rff22489b82f44a68" /><Relationship Type="http://schemas.openxmlformats.org/officeDocument/2006/relationships/slide" Target="/ppt/slides/slide1.xml" Id="R24010c4c202347b0" /><Relationship Type="http://schemas.openxmlformats.org/officeDocument/2006/relationships/slide" Target="/ppt/slides/slide2.xml" Id="Rcb5a7f4ec96d4159" /><Relationship Type="http://schemas.openxmlformats.org/officeDocument/2006/relationships/slide" Target="/ppt/slides/slide3.xml" Id="Re825d36c399a491e" /><Relationship Type="http://schemas.openxmlformats.org/officeDocument/2006/relationships/slide" Target="/ppt/slides/slide4.xml" Id="Re3021bb0bde3463e" /><Relationship Type="http://schemas.openxmlformats.org/officeDocument/2006/relationships/slide" Target="/ppt/slides/slide5.xml" Id="Rfb1c4732b2c1499c" /><Relationship Type="http://schemas.openxmlformats.org/officeDocument/2006/relationships/slide" Target="/ppt/slides/slide6.xml" Id="Rba701fe28109405e" /><Relationship Type="http://schemas.openxmlformats.org/officeDocument/2006/relationships/slide" Target="/ppt/slides/slide7.xml" Id="Rd6c219cc1a9240da" /><Relationship Type="http://schemas.openxmlformats.org/officeDocument/2006/relationships/slide" Target="/ppt/slides/slide8.xml" Id="R075a3e570ab647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9660e0e81045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ec6e5e1fb7c44a7" /><Relationship Type="http://schemas.openxmlformats.org/officeDocument/2006/relationships/notesMaster" Target="/ppt/notesMasters/notesMaster1.xml" Id="R5c51783884104817"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547ca009c74c41" /><Relationship Type="http://schemas.openxmlformats.org/officeDocument/2006/relationships/notesMaster" Target="/ppt/notesMasters/notesMaster1.xml" Id="Rc034976b88144ea8" /></Relationships>
</file>

<file path=ppt/notesSlides/_rels/notesSlide3.xml.rels>&#65279;<?xml version="1.0" encoding="utf-8"?><Relationships xmlns="http://schemas.openxmlformats.org/package/2006/relationships"><Relationship Type="http://schemas.openxmlformats.org/officeDocument/2006/relationships/slide" Target="/ppt/slides/slide3.xml" Id="R3f593ed733284715" /><Relationship Type="http://schemas.openxmlformats.org/officeDocument/2006/relationships/notesMaster" Target="/ppt/notesMasters/notesMaster1.xml" Id="R83e2d1ca97824586" /></Relationships>
</file>

<file path=ppt/notesSlides/_rels/notesSlide4.xml.rels>&#65279;<?xml version="1.0" encoding="utf-8"?><Relationships xmlns="http://schemas.openxmlformats.org/package/2006/relationships"><Relationship Type="http://schemas.openxmlformats.org/officeDocument/2006/relationships/slide" Target="/ppt/slides/slide4.xml" Id="R6da44e4c210d4918" /><Relationship Type="http://schemas.openxmlformats.org/officeDocument/2006/relationships/notesMaster" Target="/ppt/notesMasters/notesMaster1.xml" Id="Rbd7330b3443c43bc"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042daa668840d5" /><Relationship Type="http://schemas.openxmlformats.org/officeDocument/2006/relationships/notesMaster" Target="/ppt/notesMasters/notesMaster1.xml" Id="R29edf3b3843b4ccd" /></Relationships>
</file>

<file path=ppt/notesSlides/_rels/notesSlide6.xml.rels>&#65279;<?xml version="1.0" encoding="utf-8"?><Relationships xmlns="http://schemas.openxmlformats.org/package/2006/relationships"><Relationship Type="http://schemas.openxmlformats.org/officeDocument/2006/relationships/slide" Target="/ppt/slides/slide6.xml" Id="Rcfd777edb354454c" /><Relationship Type="http://schemas.openxmlformats.org/officeDocument/2006/relationships/notesMaster" Target="/ppt/notesMasters/notesMaster1.xml" Id="Ra473aa4f7eee404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df42c844fd4fa4" /><Relationship Type="http://schemas.openxmlformats.org/officeDocument/2006/relationships/notesMaster" Target="/ppt/notesMasters/notesMaster1.xml" Id="Rda171c6f557e498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56377323ef4457d" /><Relationship Type="http://schemas.openxmlformats.org/officeDocument/2006/relationships/notesMaster" Target="/ppt/notesMasters/notesMaster1.xml" Id="Rb230017290bb4c4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Start With the Decision. This lesson begins with one principle: define the decision before selecting the model. We will connect that principle to an accountable institutional decision and make it testable in the companion notebook.</a:t>
            </a:r>
          </a:p>
          <a:p xmlns:a="http://schemas.openxmlformats.org/drawingml/2006/main">
            <a:r>
              <a:t/>
            </a:r>
          </a:p>
          <a:p xmlns:a="http://schemas.openxmlformats.org/drawingml/2006/main">
            <a:r>
              <a:t>[Sources]</a:t>
            </a:r>
          </a:p>
          <a:p xmlns:a="http://schemas.openxmlformats.org/drawingml/2006/main">
            <a:r>
              <a:t>- Canonical notebook V7_0_N01, SRAI Book 7 v1.0.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central idea is simple. Define the decision before selecting the model. The five controls shown here are Named owner, Lawful intervention, Decision horizon, Error trade-offs, Abstention and escalation. Together, they prevent an analytical result from being mistaken for an authorized decision.</a:t>
            </a:r>
          </a:p>
          <a:p xmlns:a="http://schemas.openxmlformats.org/drawingml/2006/main">
            <a:r>
              <a:t/>
            </a:r>
          </a:p>
          <a:p xmlns:a="http://schemas.openxmlformats.org/drawingml/2006/main">
            <a:r>
              <a:t>[Sources]</a:t>
            </a:r>
          </a:p>
          <a:p xmlns:a="http://schemas.openxmlformats.org/drawingml/2006/main">
            <a:r>
              <a:t>- Canonical notebook V7_0_N01, SRAI Book 7 v1.0.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five controls form one operating chain. We begin with named owner, move through lawful intervention and decision horizon, and finish with error trade-offs and abstention and escalation. Every control must be explicit, reviewable, and owned.</a:t>
            </a:r>
          </a:p>
          <a:p xmlns:a="http://schemas.openxmlformats.org/drawingml/2006/main">
            <a:r>
              <a:t/>
            </a:r>
          </a:p>
          <a:p xmlns:a="http://schemas.openxmlformats.org/drawingml/2006/main">
            <a:r>
              <a:t>[Sources]</a:t>
            </a:r>
          </a:p>
          <a:p xmlns:a="http://schemas.openxmlformats.org/drawingml/2006/main">
            <a:r>
              <a:t>- Canonical notebook V7_0_N01, SRAI Book 7 v1.0.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Consider this example. Attendance risk signals cases for authorized review—not sanctions or eligibility decisions. The analytical system may organize evidence, flag uncertainty, and route a case for authorized review. It may not take the consequential action on its own.</a:t>
            </a:r>
          </a:p>
          <a:p xmlns:a="http://schemas.openxmlformats.org/drawingml/2006/main">
            <a:r>
              <a:t/>
            </a:r>
          </a:p>
          <a:p xmlns:a="http://schemas.openxmlformats.org/drawingml/2006/main">
            <a:r>
              <a:t>[Sources]</a:t>
            </a:r>
          </a:p>
          <a:p xmlns:a="http://schemas.openxmlformats.org/drawingml/2006/main">
            <a:r>
              <a:t>- Canonical notebook V7_0_N01, SRAI Book 7 v1.0.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notebook converts the lesson into executable evidence. Complete a machine-readable decision contract and test its actionability gate. As you review the saved outputs, focus on what the system can establish, what remains uncertain, and the condition that requires abstention or escalation.</a:t>
            </a:r>
          </a:p>
          <a:p xmlns:a="http://schemas.openxmlformats.org/drawingml/2006/main">
            <a:r>
              <a:t/>
            </a:r>
          </a:p>
          <a:p xmlns:a="http://schemas.openxmlformats.org/drawingml/2006/main">
            <a:r>
              <a:t>[Sources]</a:t>
            </a:r>
          </a:p>
          <a:p xmlns:a="http://schemas.openxmlformats.org/drawingml/2006/main">
            <a:r>
              <a:t>- Canonical notebook V7_0_N01, SRAI Book 7 v1.0.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transfer the contract to another sector. Name the decision owner and lawful action. Define the evidence, horizon, and failure conditions. Then state when the system must abstain, escalate, be monitored, or be retired. A strong answer keeps human authority visible.</a:t>
            </a:r>
          </a:p>
          <a:p xmlns:a="http://schemas.openxmlformats.org/drawingml/2006/main">
            <a:r>
              <a:t/>
            </a:r>
          </a:p>
          <a:p xmlns:a="http://schemas.openxmlformats.org/drawingml/2006/main">
            <a:r>
              <a:t>[Sources]</a:t>
            </a:r>
          </a:p>
          <a:p xmlns:a="http://schemas.openxmlformats.org/drawingml/2006/main">
            <a:r>
              <a:t>- Canonical notebook V7_0_N01, SRAI Book 7 v1.0.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guardrails are functional requirements. Evidence provenance must be preserved. Uncertainty must be visible. Human review, override, incident response, and retirement must be defined. Silent delegation, automatic consequential action, and false precision are not acceptable.</a:t>
            </a:r>
          </a:p>
          <a:p xmlns:a="http://schemas.openxmlformats.org/drawingml/2006/main">
            <a:r>
              <a:t/>
            </a:r>
          </a:p>
          <a:p xmlns:a="http://schemas.openxmlformats.org/drawingml/2006/main">
            <a:r>
              <a:t>[Sources]</a:t>
            </a:r>
          </a:p>
          <a:p xmlns:a="http://schemas.openxmlformats.org/drawingml/2006/main">
            <a:r>
              <a:t>- Canonical notebook V7_0_N01, SRAI Book 7 v1.0.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deployment, ask five questions. Is named owner clear? Is lawful intervention documented? Is decision horizon testable? Is error trade-offs governed? And is abstention and escalation explicit? If one critical answer is missing, pause and refer the system for review.</a:t>
            </a:r>
          </a:p>
          <a:p xmlns:a="http://schemas.openxmlformats.org/drawingml/2006/main">
            <a:r>
              <a:t/>
            </a:r>
          </a:p>
          <a:p xmlns:a="http://schemas.openxmlformats.org/drawingml/2006/main">
            <a:r>
              <a:t>[Sources]</a:t>
            </a:r>
          </a:p>
          <a:p xmlns:a="http://schemas.openxmlformats.org/drawingml/2006/main">
            <a:r>
              <a:t>- Canonical notebook V7_0_N01, SRAI Book 7 v1.0.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06eb5ba606426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7689961a8ed48a4" /><Relationship Type="http://schemas.openxmlformats.org/officeDocument/2006/relationships/slideLayout" Target="/ppt/slideLayouts/slideLayout1.xml" Id="R95cf1a5506c44b0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5cf1a5506c44b0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77c9d866d5b414a" /><Relationship Type="http://schemas.openxmlformats.org/officeDocument/2006/relationships/notesSlide" Target="/ppt/notesSlides/notesSlide1.xml" Id="Rd4f916f931fa4ac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3d83ea19a924767" /><Relationship Type="http://schemas.openxmlformats.org/officeDocument/2006/relationships/notesSlide" Target="/ppt/notesSlides/notesSlide2.xml" Id="R6a0c221ec8fa4a1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7a36c9687d843f4" /><Relationship Type="http://schemas.openxmlformats.org/officeDocument/2006/relationships/notesSlide" Target="/ppt/notesSlides/notesSlide3.xml" Id="Rf0fef3b652924a6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e939f69405d4688" /><Relationship Type="http://schemas.openxmlformats.org/officeDocument/2006/relationships/notesSlide" Target="/ppt/notesSlides/notesSlide4.xml" Id="Rdb302b4c5181431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b649f14bcea4c18" /><Relationship Type="http://schemas.openxmlformats.org/officeDocument/2006/relationships/notesSlide" Target="/ppt/notesSlides/notesSlide5.xml" Id="R4e99e4b92ed6421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b5e991cee834017" /><Relationship Type="http://schemas.openxmlformats.org/officeDocument/2006/relationships/notesSlide" Target="/ppt/notesSlides/notesSlide6.xml" Id="Rb94c02381bbb4a6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f3e41abb3f046af" /><Relationship Type="http://schemas.openxmlformats.org/officeDocument/2006/relationships/notesSlide" Target="/ppt/notesSlides/notesSlide7.xml" Id="Rb3bf696ca3ff4fe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de162c0ec944f8c" /><Relationship Type="http://schemas.openxmlformats.org/officeDocument/2006/relationships/notesSlide" Target="/ppt/notesSlides/notesSlide8.xml" Id="R3d4f90cfac304807" /></Relationships>
</file>

<file path=ppt/slides/slide1.xml><?xml version="1.0" encoding="utf-8"?>
<p:sld xmlns:p="http://schemas.openxmlformats.org/presentationml/2006/main">
  <p:cSld>
    <p:bg>
      <p:bgPr>
        <a:solidFill xmlns:a="http://schemas.openxmlformats.org/drawingml/2006/main">
          <a:srgbClr val="061A2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6B7DDD6-552E-405F-87A7-ED58E3B4E7FD}"/>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DCA24A"/>
          </a:solidFill>
          <a:ln xmlns:a="http://schemas.openxmlformats.org/drawingml/2006/main" w="9525">
            <a:solidFill>
              <a:srgbClr val="DCA24A"/>
            </a:solidFill>
            <a:prstDash val="solid"/>
          </a:ln>
        </p:spPr>
      </p:sp>
      <p:sp>
        <p:nvSpPr>
          <p:cNvPr id="2" name="">
            <a:extLst xmlns:a="http://schemas.openxmlformats.org/drawingml/2006/main">
              <a:ext uri="{FF2B5EF4-FFF2-40B4-BE49-F238E27FC236}">
                <a16:creationId xmlns:a16="http://schemas.microsoft.com/office/drawing/2014/main" id="{75588C98-AA9D-4F56-87B2-D65CAD731D0E}"/>
              </a:ext>
            </a:extLst>
          </p:cNvPr>
          <p:cNvSpPr>
            <a:spLocks xmlns:a="http://schemas.openxmlformats.org/drawingml/2006/main" noGrp="1"/>
          </p:cNvSpPr>
          <p:nvPr/>
        </p:nvSpPr>
        <p:spPr>
          <a:xfrm xmlns:a="http://schemas.openxmlformats.org/drawingml/2006/main">
            <a:off x="8286750" y="0"/>
            <a:ext cx="3905250" cy="6858000"/>
          </a:xfrm>
          <a:prstGeom xmlns:a="http://schemas.openxmlformats.org/drawingml/2006/main" prst="rect">
            <a:avLst/>
          </a:prstGeom>
          <a:solidFill xmlns:a="http://schemas.openxmlformats.org/drawingml/2006/main">
            <a:srgbClr val="0B2E45"/>
          </a:solidFill>
          <a:ln xmlns:a="http://schemas.openxmlformats.org/drawingml/2006/main" w="9525">
            <a:solidFill>
              <a:srgbClr val="0B2E45"/>
            </a:solidFill>
            <a:prstDash val="solid"/>
          </a:ln>
        </p:spPr>
      </p:sp>
      <p:sp>
        <p:nvSpPr>
          <p:cNvPr id="3" name="">
            <a:extLst xmlns:a="http://schemas.openxmlformats.org/drawingml/2006/main">
              <a:ext uri="{FF2B5EF4-FFF2-40B4-BE49-F238E27FC236}">
                <a16:creationId xmlns:a16="http://schemas.microsoft.com/office/drawing/2014/main" id="{9BF35702-3B4C-4698-A19B-241143970028}"/>
              </a:ext>
            </a:extLst>
          </p:cNvPr>
          <p:cNvSpPr>
            <a:spLocks xmlns:a="http://schemas.openxmlformats.org/drawingml/2006/main" noGrp="1"/>
          </p:cNvSpPr>
          <p:nvPr/>
        </p:nvSpPr>
        <p:spPr>
          <a:xfrm xmlns:a="http://schemas.openxmlformats.org/drawingml/2006/main">
            <a:off x="552450" y="381000"/>
            <a:ext cx="114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75" b="1">
                <a:solidFill>
                  <a:srgbClr val="2AA79B"/>
                </a:solidFill>
              </a:defRPr>
            </a:pPr>
            <a:r>
              <a:rPr sz="1275" b="1">
                <a:solidFill>
                  <a:srgbClr val="2AA79B"/>
                </a:solidFill>
              </a:rPr>
              <a:t>SRAI</a:t>
            </a:r>
          </a:p>
        </p:txBody>
      </p:sp>
      <p:sp>
        <p:nvSpPr>
          <p:cNvPr id="4" name="">
            <a:extLst xmlns:a="http://schemas.openxmlformats.org/drawingml/2006/main">
              <a:ext uri="{FF2B5EF4-FFF2-40B4-BE49-F238E27FC236}">
                <a16:creationId xmlns:a16="http://schemas.microsoft.com/office/drawing/2014/main" id="{5015DBBB-28E3-42A8-AE79-607BC98398F3}"/>
              </a:ext>
            </a:extLst>
          </p:cNvPr>
          <p:cNvSpPr>
            <a:spLocks xmlns:a="http://schemas.openxmlformats.org/drawingml/2006/main" noGrp="1"/>
          </p:cNvSpPr>
          <p:nvPr/>
        </p:nvSpPr>
        <p:spPr>
          <a:xfrm xmlns:a="http://schemas.openxmlformats.org/drawingml/2006/main">
            <a:off x="552450" y="990600"/>
            <a:ext cx="381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00" b="1">
                <a:solidFill>
                  <a:srgbClr val="DCA24A"/>
                </a:solidFill>
              </a:defRPr>
            </a:pPr>
            <a:r>
              <a:rPr sz="1200" b="1">
                <a:solidFill>
                  <a:srgbClr val="DCA24A"/>
                </a:solidFill>
              </a:rPr>
              <a:t>COMMON CORE</a:t>
            </a:r>
          </a:p>
        </p:txBody>
      </p:sp>
      <p:sp>
        <p:nvSpPr>
          <p:cNvPr id="5" name="">
            <a:extLst xmlns:a="http://schemas.openxmlformats.org/drawingml/2006/main">
              <a:ext uri="{FF2B5EF4-FFF2-40B4-BE49-F238E27FC236}">
                <a16:creationId xmlns:a16="http://schemas.microsoft.com/office/drawing/2014/main" id="{A7882DE9-0262-4EFA-BEBA-4A9FF9A0A8AE}"/>
              </a:ext>
            </a:extLst>
          </p:cNvPr>
          <p:cNvSpPr>
            <a:spLocks xmlns:a="http://schemas.openxmlformats.org/drawingml/2006/main" noGrp="1"/>
          </p:cNvSpPr>
          <p:nvPr/>
        </p:nvSpPr>
        <p:spPr>
          <a:xfrm xmlns:a="http://schemas.openxmlformats.org/drawingml/2006/main">
            <a:off x="552450" y="1581150"/>
            <a:ext cx="6953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750" b="0">
                <a:solidFill>
                  <a:srgbClr val="F7F4EC"/>
                </a:solidFill>
              </a:defRPr>
            </a:pPr>
            <a:r>
              <a:rPr sz="3750" b="0">
                <a:solidFill>
                  <a:srgbClr val="F7F4EC"/>
                </a:solidFill>
              </a:rPr>
              <a:t>START WITH THE DECISION</a:t>
            </a:r>
          </a:p>
        </p:txBody>
      </p:sp>
      <p:sp>
        <p:nvSpPr>
          <p:cNvPr id="6" name="">
            <a:extLst xmlns:a="http://schemas.openxmlformats.org/drawingml/2006/main">
              <a:ext uri="{FF2B5EF4-FFF2-40B4-BE49-F238E27FC236}">
                <a16:creationId xmlns:a16="http://schemas.microsoft.com/office/drawing/2014/main" id="{7567EC3C-28D2-4D21-8294-ECA5C8CA6DE3}"/>
              </a:ext>
            </a:extLst>
          </p:cNvPr>
          <p:cNvSpPr>
            <a:spLocks xmlns:a="http://schemas.openxmlformats.org/drawingml/2006/main" noGrp="1"/>
          </p:cNvSpPr>
          <p:nvPr/>
        </p:nvSpPr>
        <p:spPr>
          <a:xfrm xmlns:a="http://schemas.openxmlformats.org/drawingml/2006/main">
            <a:off x="552450" y="3714750"/>
            <a:ext cx="685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0">
                <a:solidFill>
                  <a:srgbClr val="B8CBC8"/>
                </a:solidFill>
              </a:defRPr>
            </a:pPr>
            <a:r>
              <a:rPr sz="1650" b="0">
                <a:solidFill>
                  <a:srgbClr val="B8CBC8"/>
                </a:solidFill>
              </a:rPr>
              <a:t>Define the decision before selecting the model.</a:t>
            </a:r>
          </a:p>
        </p:txBody>
      </p:sp>
      <p:sp>
        <p:nvSpPr>
          <p:cNvPr id="7" name="">
            <a:extLst xmlns:a="http://schemas.openxmlformats.org/drawingml/2006/main">
              <a:ext uri="{FF2B5EF4-FFF2-40B4-BE49-F238E27FC236}">
                <a16:creationId xmlns:a16="http://schemas.microsoft.com/office/drawing/2014/main" id="{94707CB8-4474-459B-BF80-69772E14E71E}"/>
              </a:ext>
            </a:extLst>
          </p:cNvPr>
          <p:cNvSpPr>
            <a:spLocks xmlns:a="http://schemas.openxmlformats.org/drawingml/2006/main" noGrp="1"/>
          </p:cNvSpPr>
          <p:nvPr/>
        </p:nvSpPr>
        <p:spPr>
          <a:xfrm xmlns:a="http://schemas.openxmlformats.org/drawingml/2006/main">
            <a:off x="8858250" y="1809750"/>
            <a:ext cx="1714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650" b="1">
                <a:solidFill>
                  <a:srgbClr val="DCA24A"/>
                </a:solidFill>
              </a:defRPr>
            </a:pPr>
            <a:r>
              <a:rPr sz="1650" b="1">
                <a:solidFill>
                  <a:srgbClr val="DCA24A"/>
                </a:solidFill>
              </a:rPr>
              <a:t>V7_0_N01</a:t>
            </a:r>
          </a:p>
        </p:txBody>
      </p:sp>
      <p:sp>
        <p:nvSpPr>
          <p:cNvPr id="8" name="">
            <a:extLst xmlns:a="http://schemas.openxmlformats.org/drawingml/2006/main">
              <a:ext uri="{FF2B5EF4-FFF2-40B4-BE49-F238E27FC236}">
                <a16:creationId xmlns:a16="http://schemas.microsoft.com/office/drawing/2014/main" id="{E14E7564-860B-4EEC-8C79-F75A846BD0BD}"/>
              </a:ext>
            </a:extLst>
          </p:cNvPr>
          <p:cNvSpPr>
            <a:spLocks xmlns:a="http://schemas.openxmlformats.org/drawingml/2006/main" noGrp="1"/>
          </p:cNvSpPr>
          <p:nvPr/>
        </p:nvSpPr>
        <p:spPr>
          <a:xfrm xmlns:a="http://schemas.openxmlformats.org/drawingml/2006/main">
            <a:off x="8858250" y="2381250"/>
            <a:ext cx="171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00" b="1">
                <a:solidFill>
                  <a:srgbClr val="F7F4EC"/>
                </a:solidFill>
              </a:defRPr>
            </a:pPr>
            <a:r>
              <a:rPr sz="1200" b="1">
                <a:solidFill>
                  <a:srgbClr val="F7F4EC"/>
                </a:solidFill>
              </a:rPr>
              <a:t>PU-B07-C01</a:t>
            </a:r>
          </a:p>
        </p:txBody>
      </p:sp>
      <p:sp>
        <p:nvSpPr>
          <p:cNvPr id="9" name="">
            <a:extLst xmlns:a="http://schemas.openxmlformats.org/drawingml/2006/main">
              <a:ext uri="{FF2B5EF4-FFF2-40B4-BE49-F238E27FC236}">
                <a16:creationId xmlns:a16="http://schemas.microsoft.com/office/drawing/2014/main" id="{79F1CC7F-F146-433A-AC1C-A91A545920D4}"/>
              </a:ext>
            </a:extLst>
          </p:cNvPr>
          <p:cNvSpPr>
            <a:spLocks xmlns:a="http://schemas.openxmlformats.org/drawingml/2006/main" noGrp="1"/>
          </p:cNvSpPr>
          <p:nvPr/>
        </p:nvSpPr>
        <p:spPr>
          <a:xfrm xmlns:a="http://schemas.openxmlformats.org/drawingml/2006/main">
            <a:off x="8858250" y="3219450"/>
            <a:ext cx="1714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00" b="1">
                <a:solidFill>
                  <a:srgbClr val="B8CBC8"/>
                </a:solidFill>
              </a:defRPr>
            </a:pPr>
            <a:r>
              <a:rPr sz="1500" b="1">
                <a:solidFill>
                  <a:srgbClr val="B8CBC8"/>
                </a:solidFill>
              </a:rPr>
              <a:t>Decision-centred</a:t>
            </a:r>
          </a:p>
          <a:p xmlns:a="http://schemas.openxmlformats.org/drawingml/2006/main">
            <a:pPr algn="ctr">
              <a:buNone/>
              <a:defRPr sz="1500" b="1">
                <a:solidFill>
                  <a:srgbClr val="B8CBC8"/>
                </a:solidFill>
              </a:defRPr>
            </a:pPr>
            <a:r>
              <a:rPr sz="1500" b="1">
                <a:solidFill>
                  <a:srgbClr val="B8CBC8"/>
                </a:solidFill>
              </a:rPr>
              <a:t>learning asset</a:t>
            </a:r>
          </a:p>
        </p:txBody>
      </p:sp>
      <p:sp>
        <p:nvSpPr>
          <p:cNvPr id="10" name="">
            <a:extLst xmlns:a="http://schemas.openxmlformats.org/drawingml/2006/main">
              <a:ext uri="{FF2B5EF4-FFF2-40B4-BE49-F238E27FC236}">
                <a16:creationId xmlns:a16="http://schemas.microsoft.com/office/drawing/2014/main" id="{EB1792F5-564A-4147-9172-41BC3134F00F}"/>
              </a:ext>
            </a:extLst>
          </p:cNvPr>
          <p:cNvSpPr>
            <a:spLocks xmlns:a="http://schemas.openxmlformats.org/drawingml/2006/main" noGrp="1"/>
          </p:cNvSpPr>
          <p:nvPr/>
        </p:nvSpPr>
        <p:spPr>
          <a:xfrm xmlns:a="http://schemas.openxmlformats.org/drawingml/2006/main">
            <a:off x="552450" y="6000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050" b="0">
                <a:solidFill>
                  <a:srgbClr val="B8CBC8"/>
                </a:solidFill>
              </a:defRPr>
            </a:pPr>
            <a:r>
              <a:rPr sz="1050" b="0">
                <a:solidFill>
                  <a:srgbClr val="B8CBC8"/>
                </a:solidFill>
              </a:rPr>
              <a:t>Publication Candidate v0.2</a:t>
            </a:r>
          </a:p>
        </p:txBody>
      </p:sp>
    </p:spTree>
    <p:extLst>
      <p:ext uri="{BB962C8B-B14F-4D97-AF65-F5344CB8AC3E}">
        <p14:creationId xmlns:p14="http://schemas.microsoft.com/office/powerpoint/2010/main" val="1681835251"/>
      </p:ext>
    </p:extLst>
  </p:cSld>
</p:sld>
</file>

<file path=ppt/slides/slide2.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A30ADFB-B309-4BAB-9EB0-9F3AB1BC9321}"/>
              </a:ext>
            </a:extLst>
          </p:cNvPr>
          <p:cNvSpPr>
            <a:spLocks xmlns:a="http://schemas.openxmlformats.org/drawingml/2006/main" noGrp="1"/>
          </p:cNvSpPr>
          <p:nvPr/>
        </p:nvSpPr>
        <p:spPr>
          <a:xfrm xmlns:a="http://schemas.openxmlformats.org/drawingml/2006/main">
            <a:off x="552450" y="266700"/>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900" b="1">
                <a:solidFill>
                  <a:srgbClr val="4E6472"/>
                </a:solidFill>
              </a:defRPr>
            </a:pPr>
            <a:r>
              <a:rPr sz="900" b="1">
                <a:solidFill>
                  <a:srgbClr val="4E6472"/>
                </a:solidFill>
              </a:rPr>
              <a:t>SRAI BOOK 7  |  V7_0_N01</a:t>
            </a:r>
          </a:p>
        </p:txBody>
      </p:sp>
      <p:sp>
        <p:nvSpPr>
          <p:cNvPr id="2" name="">
            <a:extLst xmlns:a="http://schemas.openxmlformats.org/drawingml/2006/main">
              <a:ext uri="{FF2B5EF4-FFF2-40B4-BE49-F238E27FC236}">
                <a16:creationId xmlns:a16="http://schemas.microsoft.com/office/drawing/2014/main" id="{D5BF5971-0BE0-43E7-B6F1-9447746744DC}"/>
              </a:ext>
            </a:extLst>
          </p:cNvPr>
          <p:cNvSpPr>
            <a:spLocks xmlns:a="http://schemas.openxmlformats.org/drawingml/2006/main" noGrp="1"/>
          </p:cNvSpPr>
          <p:nvPr/>
        </p:nvSpPr>
        <p:spPr>
          <a:xfrm xmlns:a="http://schemas.openxmlformats.org/drawingml/2006/main">
            <a:off x="10953750" y="61912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4E6472"/>
                </a:solidFill>
              </a:defRPr>
            </a:pPr>
            <a:r>
              <a:rPr sz="900" b="1">
                <a:solidFill>
                  <a:srgbClr val="4E6472"/>
                </a:solidFill>
              </a:rPr>
              <a:t>02</a:t>
            </a:r>
          </a:p>
        </p:txBody>
      </p:sp>
      <p:sp>
        <p:nvSpPr>
          <p:cNvPr id="3" name="">
            <a:extLst xmlns:a="http://schemas.openxmlformats.org/drawingml/2006/main">
              <a:ext uri="{FF2B5EF4-FFF2-40B4-BE49-F238E27FC236}">
                <a16:creationId xmlns:a16="http://schemas.microsoft.com/office/drawing/2014/main" id="{CA1E1B74-1462-4CE3-B803-109EC2B8D3F8}"/>
              </a:ext>
            </a:extLst>
          </p:cNvPr>
          <p:cNvSpPr>
            <a:spLocks xmlns:a="http://schemas.openxmlformats.org/drawingml/2006/main" noGrp="1"/>
          </p:cNvSpPr>
          <p:nvPr/>
        </p:nvSpPr>
        <p:spPr>
          <a:xfrm xmlns:a="http://schemas.openxmlformats.org/drawingml/2006/main">
            <a:off x="552450" y="609600"/>
            <a:ext cx="11087100" cy="9525"/>
          </a:xfrm>
          <a:prstGeom xmlns:a="http://schemas.openxmlformats.org/drawingml/2006/main" prst="rect">
            <a:avLst/>
          </a:prstGeom>
          <a:solidFill xmlns:a="http://schemas.openxmlformats.org/drawingml/2006/main">
            <a:srgbClr val="B8C3BD"/>
          </a:solidFill>
          <a:ln xmlns:a="http://schemas.openxmlformats.org/drawingml/2006/main" w="9525">
            <a:solidFill>
              <a:srgbClr val="B8C3BD"/>
            </a:solidFill>
            <a:prstDash val="solid"/>
          </a:ln>
        </p:spPr>
      </p:sp>
      <p:sp>
        <p:nvSpPr>
          <p:cNvPr id="4" name="">
            <a:extLst xmlns:a="http://schemas.openxmlformats.org/drawingml/2006/main">
              <a:ext uri="{FF2B5EF4-FFF2-40B4-BE49-F238E27FC236}">
                <a16:creationId xmlns:a16="http://schemas.microsoft.com/office/drawing/2014/main" id="{9AE04DB0-1465-41C7-BEC3-5DCCE0245BB2}"/>
              </a:ext>
            </a:extLst>
          </p:cNvPr>
          <p:cNvSpPr>
            <a:spLocks xmlns:a="http://schemas.openxmlformats.org/drawingml/2006/main" noGrp="1"/>
          </p:cNvSpPr>
          <p:nvPr/>
        </p:nvSpPr>
        <p:spPr>
          <a:xfrm xmlns:a="http://schemas.openxmlformats.org/drawingml/2006/main">
            <a:off x="552450" y="895350"/>
            <a:ext cx="10477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061A2B"/>
                </a:solidFill>
              </a:defRPr>
            </a:pPr>
            <a:r>
              <a:rPr sz="2850" b="1">
                <a:solidFill>
                  <a:srgbClr val="061A2B"/>
                </a:solidFill>
              </a:rPr>
              <a:t>The analytical workflow starts with a contract</a:t>
            </a:r>
          </a:p>
        </p:txBody>
      </p:sp>
      <p:sp>
        <p:nvSpPr>
          <p:cNvPr id="5" name="">
            <a:extLst xmlns:a="http://schemas.openxmlformats.org/drawingml/2006/main">
              <a:ext uri="{FF2B5EF4-FFF2-40B4-BE49-F238E27FC236}">
                <a16:creationId xmlns:a16="http://schemas.microsoft.com/office/drawing/2014/main" id="{02D4A7FF-47E7-47AA-8F72-44ADEF0551C2}"/>
              </a:ext>
            </a:extLst>
          </p:cNvPr>
          <p:cNvSpPr>
            <a:spLocks xmlns:a="http://schemas.openxmlformats.org/drawingml/2006/main" noGrp="1"/>
          </p:cNvSpPr>
          <p:nvPr/>
        </p:nvSpPr>
        <p:spPr>
          <a:xfrm xmlns:a="http://schemas.openxmlformats.org/drawingml/2006/main">
            <a:off x="552450" y="1790700"/>
            <a:ext cx="5334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250" b="1">
                <a:solidFill>
                  <a:srgbClr val="102A3A"/>
                </a:solidFill>
              </a:defRPr>
            </a:pPr>
            <a:r>
              <a:rPr sz="2250" b="1">
                <a:solidFill>
                  <a:srgbClr val="102A3A"/>
                </a:solidFill>
              </a:rPr>
              <a:t>Define the decision before selecting the model.</a:t>
            </a:r>
          </a:p>
        </p:txBody>
      </p:sp>
      <p:sp>
        <p:nvSpPr>
          <p:cNvPr id="6" name="">
            <a:extLst xmlns:a="http://schemas.openxmlformats.org/drawingml/2006/main">
              <a:ext uri="{FF2B5EF4-FFF2-40B4-BE49-F238E27FC236}">
                <a16:creationId xmlns:a16="http://schemas.microsoft.com/office/drawing/2014/main" id="{AF117BBF-A1AD-4D5A-A890-A82828BB24E6}"/>
              </a:ext>
            </a:extLst>
          </p:cNvPr>
          <p:cNvSpPr>
            <a:spLocks xmlns:a="http://schemas.openxmlformats.org/drawingml/2006/main" noGrp="1"/>
          </p:cNvSpPr>
          <p:nvPr/>
        </p:nvSpPr>
        <p:spPr>
          <a:xfrm xmlns:a="http://schemas.openxmlformats.org/drawingml/2006/main">
            <a:off x="6858000" y="1638300"/>
            <a:ext cx="4191000" cy="3143250"/>
          </a:xfrm>
          <a:prstGeom xmlns:a="http://schemas.openxmlformats.org/drawingml/2006/main" prst="rect">
            <a:avLst/>
          </a:prstGeom>
          <a:solidFill xmlns:a="http://schemas.openxmlformats.org/drawingml/2006/main">
            <a:srgbClr val="D9E9E5"/>
          </a:solidFill>
          <a:ln xmlns:a="http://schemas.openxmlformats.org/drawingml/2006/main" w="9525">
            <a:solidFill>
              <a:srgbClr val="D4DEE9"/>
            </a:solidFill>
            <a:prstDash val="solid"/>
          </a:ln>
        </p:spPr>
      </p:sp>
      <p:sp>
        <p:nvSpPr>
          <p:cNvPr id="7" name="">
            <a:extLst xmlns:a="http://schemas.openxmlformats.org/drawingml/2006/main">
              <a:ext uri="{FF2B5EF4-FFF2-40B4-BE49-F238E27FC236}">
                <a16:creationId xmlns:a16="http://schemas.microsoft.com/office/drawing/2014/main" id="{898E11DA-719A-49C0-98B5-9720ED93C65A}"/>
              </a:ext>
            </a:extLst>
          </p:cNvPr>
          <p:cNvSpPr>
            <a:spLocks xmlns:a="http://schemas.openxmlformats.org/drawingml/2006/main" noGrp="1"/>
          </p:cNvSpPr>
          <p:nvPr/>
        </p:nvSpPr>
        <p:spPr>
          <a:xfrm xmlns:a="http://schemas.openxmlformats.org/drawingml/2006/main">
            <a:off x="7162800" y="1924050"/>
            <a:ext cx="4191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00" b="1">
                <a:solidFill>
                  <a:srgbClr val="0B2E45"/>
                </a:solidFill>
              </a:defRPr>
            </a:pPr>
            <a:r>
              <a:rPr sz="1200" b="1">
                <a:solidFill>
                  <a:srgbClr val="0B2E45"/>
                </a:solidFill>
              </a:rPr>
              <a:t>01</a:t>
            </a:r>
          </a:p>
        </p:txBody>
      </p:sp>
      <p:sp>
        <p:nvSpPr>
          <p:cNvPr id="8" name="">
            <a:extLst xmlns:a="http://schemas.openxmlformats.org/drawingml/2006/main">
              <a:ext uri="{FF2B5EF4-FFF2-40B4-BE49-F238E27FC236}">
                <a16:creationId xmlns:a16="http://schemas.microsoft.com/office/drawing/2014/main" id="{0DF948D1-1C2D-420E-9056-582E726C85BF}"/>
              </a:ext>
            </a:extLst>
          </p:cNvPr>
          <p:cNvSpPr>
            <a:spLocks xmlns:a="http://schemas.openxmlformats.org/drawingml/2006/main" noGrp="1"/>
          </p:cNvSpPr>
          <p:nvPr/>
        </p:nvSpPr>
        <p:spPr>
          <a:xfrm xmlns:a="http://schemas.openxmlformats.org/drawingml/2006/main">
            <a:off x="7734300" y="1895475"/>
            <a:ext cx="295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1">
                <a:solidFill>
                  <a:srgbClr val="102A3A"/>
                </a:solidFill>
              </a:defRPr>
            </a:pPr>
            <a:r>
              <a:rPr sz="1650" b="1">
                <a:solidFill>
                  <a:srgbClr val="102A3A"/>
                </a:solidFill>
              </a:rPr>
              <a:t>Named owner</a:t>
            </a:r>
          </a:p>
        </p:txBody>
      </p:sp>
      <p:sp>
        <p:nvSpPr>
          <p:cNvPr id="9" name="">
            <a:extLst xmlns:a="http://schemas.openxmlformats.org/drawingml/2006/main">
              <a:ext uri="{FF2B5EF4-FFF2-40B4-BE49-F238E27FC236}">
                <a16:creationId xmlns:a16="http://schemas.microsoft.com/office/drawing/2014/main" id="{F33DF96B-E031-416C-A258-105FC82991B1}"/>
              </a:ext>
            </a:extLst>
          </p:cNvPr>
          <p:cNvSpPr>
            <a:spLocks xmlns:a="http://schemas.openxmlformats.org/drawingml/2006/main" noGrp="1"/>
          </p:cNvSpPr>
          <p:nvPr/>
        </p:nvSpPr>
        <p:spPr>
          <a:xfrm xmlns:a="http://schemas.openxmlformats.org/drawingml/2006/main">
            <a:off x="7162800" y="2447925"/>
            <a:ext cx="4191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00" b="1">
                <a:solidFill>
                  <a:srgbClr val="0B2E45"/>
                </a:solidFill>
              </a:defRPr>
            </a:pPr>
            <a:r>
              <a:rPr sz="1200" b="1">
                <a:solidFill>
                  <a:srgbClr val="0B2E45"/>
                </a:solidFill>
              </a:rPr>
              <a:t>02</a:t>
            </a:r>
          </a:p>
        </p:txBody>
      </p:sp>
      <p:sp>
        <p:nvSpPr>
          <p:cNvPr id="10" name="">
            <a:extLst xmlns:a="http://schemas.openxmlformats.org/drawingml/2006/main">
              <a:ext uri="{FF2B5EF4-FFF2-40B4-BE49-F238E27FC236}">
                <a16:creationId xmlns:a16="http://schemas.microsoft.com/office/drawing/2014/main" id="{91E9D407-D2F0-48D2-A3F3-A3757ABA0426}"/>
              </a:ext>
            </a:extLst>
          </p:cNvPr>
          <p:cNvSpPr>
            <a:spLocks xmlns:a="http://schemas.openxmlformats.org/drawingml/2006/main" noGrp="1"/>
          </p:cNvSpPr>
          <p:nvPr/>
        </p:nvSpPr>
        <p:spPr>
          <a:xfrm xmlns:a="http://schemas.openxmlformats.org/drawingml/2006/main">
            <a:off x="7734300" y="2419350"/>
            <a:ext cx="295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0">
                <a:solidFill>
                  <a:srgbClr val="102A3A"/>
                </a:solidFill>
              </a:defRPr>
            </a:pPr>
            <a:r>
              <a:rPr sz="1650" b="0">
                <a:solidFill>
                  <a:srgbClr val="102A3A"/>
                </a:solidFill>
              </a:rPr>
              <a:t>Lawful intervention</a:t>
            </a:r>
          </a:p>
        </p:txBody>
      </p:sp>
      <p:sp>
        <p:nvSpPr>
          <p:cNvPr id="11" name="">
            <a:extLst xmlns:a="http://schemas.openxmlformats.org/drawingml/2006/main">
              <a:ext uri="{FF2B5EF4-FFF2-40B4-BE49-F238E27FC236}">
                <a16:creationId xmlns:a16="http://schemas.microsoft.com/office/drawing/2014/main" id="{91B5D169-06CA-402F-B57E-19F9DCED4720}"/>
              </a:ext>
            </a:extLst>
          </p:cNvPr>
          <p:cNvSpPr>
            <a:spLocks xmlns:a="http://schemas.openxmlformats.org/drawingml/2006/main" noGrp="1"/>
          </p:cNvSpPr>
          <p:nvPr/>
        </p:nvSpPr>
        <p:spPr>
          <a:xfrm xmlns:a="http://schemas.openxmlformats.org/drawingml/2006/main">
            <a:off x="7162800" y="2971800"/>
            <a:ext cx="4191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00" b="1">
                <a:solidFill>
                  <a:srgbClr val="0B2E45"/>
                </a:solidFill>
              </a:defRPr>
            </a:pPr>
            <a:r>
              <a:rPr sz="1200" b="1">
                <a:solidFill>
                  <a:srgbClr val="0B2E45"/>
                </a:solidFill>
              </a:rPr>
              <a:t>03</a:t>
            </a:r>
          </a:p>
        </p:txBody>
      </p:sp>
      <p:sp>
        <p:nvSpPr>
          <p:cNvPr id="12" name="">
            <a:extLst xmlns:a="http://schemas.openxmlformats.org/drawingml/2006/main">
              <a:ext uri="{FF2B5EF4-FFF2-40B4-BE49-F238E27FC236}">
                <a16:creationId xmlns:a16="http://schemas.microsoft.com/office/drawing/2014/main" id="{DF8FF0F9-904B-4C7A-8106-C7294D34B584}"/>
              </a:ext>
            </a:extLst>
          </p:cNvPr>
          <p:cNvSpPr>
            <a:spLocks xmlns:a="http://schemas.openxmlformats.org/drawingml/2006/main" noGrp="1"/>
          </p:cNvSpPr>
          <p:nvPr/>
        </p:nvSpPr>
        <p:spPr>
          <a:xfrm xmlns:a="http://schemas.openxmlformats.org/drawingml/2006/main">
            <a:off x="7734300" y="2943225"/>
            <a:ext cx="295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0">
                <a:solidFill>
                  <a:srgbClr val="102A3A"/>
                </a:solidFill>
              </a:defRPr>
            </a:pPr>
            <a:r>
              <a:rPr sz="1650" b="0">
                <a:solidFill>
                  <a:srgbClr val="102A3A"/>
                </a:solidFill>
              </a:rPr>
              <a:t>Decision horizon</a:t>
            </a:r>
          </a:p>
        </p:txBody>
      </p:sp>
      <p:sp>
        <p:nvSpPr>
          <p:cNvPr id="13" name="">
            <a:extLst xmlns:a="http://schemas.openxmlformats.org/drawingml/2006/main">
              <a:ext uri="{FF2B5EF4-FFF2-40B4-BE49-F238E27FC236}">
                <a16:creationId xmlns:a16="http://schemas.microsoft.com/office/drawing/2014/main" id="{C990ADAC-A2AA-4E31-8BF4-484E74729A2C}"/>
              </a:ext>
            </a:extLst>
          </p:cNvPr>
          <p:cNvSpPr>
            <a:spLocks xmlns:a="http://schemas.openxmlformats.org/drawingml/2006/main" noGrp="1"/>
          </p:cNvSpPr>
          <p:nvPr/>
        </p:nvSpPr>
        <p:spPr>
          <a:xfrm xmlns:a="http://schemas.openxmlformats.org/drawingml/2006/main">
            <a:off x="7162800" y="3495675"/>
            <a:ext cx="4191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00" b="1">
                <a:solidFill>
                  <a:srgbClr val="0B2E45"/>
                </a:solidFill>
              </a:defRPr>
            </a:pPr>
            <a:r>
              <a:rPr sz="1200" b="1">
                <a:solidFill>
                  <a:srgbClr val="0B2E45"/>
                </a:solidFill>
              </a:rPr>
              <a:t>04</a:t>
            </a:r>
          </a:p>
        </p:txBody>
      </p:sp>
      <p:sp>
        <p:nvSpPr>
          <p:cNvPr id="14" name="">
            <a:extLst xmlns:a="http://schemas.openxmlformats.org/drawingml/2006/main">
              <a:ext uri="{FF2B5EF4-FFF2-40B4-BE49-F238E27FC236}">
                <a16:creationId xmlns:a16="http://schemas.microsoft.com/office/drawing/2014/main" id="{62BEA3C9-687E-42D5-9970-07F2BD674B63}"/>
              </a:ext>
            </a:extLst>
          </p:cNvPr>
          <p:cNvSpPr>
            <a:spLocks xmlns:a="http://schemas.openxmlformats.org/drawingml/2006/main" noGrp="1"/>
          </p:cNvSpPr>
          <p:nvPr/>
        </p:nvSpPr>
        <p:spPr>
          <a:xfrm xmlns:a="http://schemas.openxmlformats.org/drawingml/2006/main">
            <a:off x="7734300" y="3467100"/>
            <a:ext cx="295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0">
                <a:solidFill>
                  <a:srgbClr val="102A3A"/>
                </a:solidFill>
              </a:defRPr>
            </a:pPr>
            <a:r>
              <a:rPr sz="1650" b="0">
                <a:solidFill>
                  <a:srgbClr val="102A3A"/>
                </a:solidFill>
              </a:rPr>
              <a:t>Error trade-offs</a:t>
            </a:r>
          </a:p>
        </p:txBody>
      </p:sp>
      <p:sp>
        <p:nvSpPr>
          <p:cNvPr id="15" name="">
            <a:extLst xmlns:a="http://schemas.openxmlformats.org/drawingml/2006/main">
              <a:ext uri="{FF2B5EF4-FFF2-40B4-BE49-F238E27FC236}">
                <a16:creationId xmlns:a16="http://schemas.microsoft.com/office/drawing/2014/main" id="{63AD3DDA-11B4-46BA-9FC0-3E49A7CC4B30}"/>
              </a:ext>
            </a:extLst>
          </p:cNvPr>
          <p:cNvSpPr>
            <a:spLocks xmlns:a="http://schemas.openxmlformats.org/drawingml/2006/main" noGrp="1"/>
          </p:cNvSpPr>
          <p:nvPr/>
        </p:nvSpPr>
        <p:spPr>
          <a:xfrm xmlns:a="http://schemas.openxmlformats.org/drawingml/2006/main">
            <a:off x="7162800" y="4019550"/>
            <a:ext cx="4191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00" b="1">
                <a:solidFill>
                  <a:srgbClr val="0B2E45"/>
                </a:solidFill>
              </a:defRPr>
            </a:pPr>
            <a:r>
              <a:rPr sz="1200" b="1">
                <a:solidFill>
                  <a:srgbClr val="0B2E45"/>
                </a:solidFill>
              </a:rPr>
              <a:t>05</a:t>
            </a:r>
          </a:p>
        </p:txBody>
      </p:sp>
      <p:sp>
        <p:nvSpPr>
          <p:cNvPr id="16" name="">
            <a:extLst xmlns:a="http://schemas.openxmlformats.org/drawingml/2006/main">
              <a:ext uri="{FF2B5EF4-FFF2-40B4-BE49-F238E27FC236}">
                <a16:creationId xmlns:a16="http://schemas.microsoft.com/office/drawing/2014/main" id="{F64987DE-EF51-4F53-B8EB-00E619BB44AA}"/>
              </a:ext>
            </a:extLst>
          </p:cNvPr>
          <p:cNvSpPr>
            <a:spLocks xmlns:a="http://schemas.openxmlformats.org/drawingml/2006/main" noGrp="1"/>
          </p:cNvSpPr>
          <p:nvPr/>
        </p:nvSpPr>
        <p:spPr>
          <a:xfrm xmlns:a="http://schemas.openxmlformats.org/drawingml/2006/main">
            <a:off x="7734300" y="3990975"/>
            <a:ext cx="295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0">
                <a:solidFill>
                  <a:srgbClr val="102A3A"/>
                </a:solidFill>
              </a:defRPr>
            </a:pPr>
            <a:r>
              <a:rPr sz="1650" b="0">
                <a:solidFill>
                  <a:srgbClr val="102A3A"/>
                </a:solidFill>
              </a:rPr>
              <a:t>Abstention and escalation</a:t>
            </a:r>
          </a:p>
        </p:txBody>
      </p:sp>
      <p:sp>
        <p:nvSpPr>
          <p:cNvPr id="17" name="">
            <a:extLst xmlns:a="http://schemas.openxmlformats.org/drawingml/2006/main">
              <a:ext uri="{FF2B5EF4-FFF2-40B4-BE49-F238E27FC236}">
                <a16:creationId xmlns:a16="http://schemas.microsoft.com/office/drawing/2014/main" id="{7C2F7961-8BEC-4F55-BEC6-8FE847D97E76}"/>
              </a:ext>
            </a:extLst>
          </p:cNvPr>
          <p:cNvSpPr>
            <a:spLocks xmlns:a="http://schemas.openxmlformats.org/drawingml/2006/main" noGrp="1"/>
          </p:cNvSpPr>
          <p:nvPr/>
        </p:nvSpPr>
        <p:spPr>
          <a:xfrm xmlns:a="http://schemas.openxmlformats.org/drawingml/2006/main">
            <a:off x="552450" y="5048250"/>
            <a:ext cx="5334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1">
                <a:solidFill>
                  <a:srgbClr val="DCA24A"/>
                </a:solidFill>
              </a:defRPr>
            </a:pPr>
            <a:r>
              <a:rPr sz="1650" b="1">
                <a:solidFill>
                  <a:srgbClr val="DCA24A"/>
                </a:solidFill>
              </a:rPr>
              <a:t>A model is one component—not the decision-maker.</a:t>
            </a:r>
          </a:p>
        </p:txBody>
      </p:sp>
    </p:spTree>
    <p:extLst>
      <p:ext uri="{BB962C8B-B14F-4D97-AF65-F5344CB8AC3E}">
        <p14:creationId xmlns:p14="http://schemas.microsoft.com/office/powerpoint/2010/main" val="1873930346"/>
      </p:ext>
    </p:extLst>
  </p:cSld>
</p:sld>
</file>

<file path=ppt/slides/slide3.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6A0B153-6E71-4B1A-B2B8-C0BEA307E0B6}"/>
              </a:ext>
            </a:extLst>
          </p:cNvPr>
          <p:cNvSpPr>
            <a:spLocks xmlns:a="http://schemas.openxmlformats.org/drawingml/2006/main" noGrp="1"/>
          </p:cNvSpPr>
          <p:nvPr/>
        </p:nvSpPr>
        <p:spPr>
          <a:xfrm xmlns:a="http://schemas.openxmlformats.org/drawingml/2006/main">
            <a:off x="552450" y="266700"/>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900" b="1">
                <a:solidFill>
                  <a:srgbClr val="4E6472"/>
                </a:solidFill>
              </a:defRPr>
            </a:pPr>
            <a:r>
              <a:rPr sz="900" b="1">
                <a:solidFill>
                  <a:srgbClr val="4E6472"/>
                </a:solidFill>
              </a:rPr>
              <a:t>SRAI BOOK 7  |  V7_0_N01</a:t>
            </a:r>
          </a:p>
        </p:txBody>
      </p:sp>
      <p:sp>
        <p:nvSpPr>
          <p:cNvPr id="2" name="">
            <a:extLst xmlns:a="http://schemas.openxmlformats.org/drawingml/2006/main">
              <a:ext uri="{FF2B5EF4-FFF2-40B4-BE49-F238E27FC236}">
                <a16:creationId xmlns:a16="http://schemas.microsoft.com/office/drawing/2014/main" id="{58B54F60-F7FF-40BD-AA00-0F4181BBECDA}"/>
              </a:ext>
            </a:extLst>
          </p:cNvPr>
          <p:cNvSpPr>
            <a:spLocks xmlns:a="http://schemas.openxmlformats.org/drawingml/2006/main" noGrp="1"/>
          </p:cNvSpPr>
          <p:nvPr/>
        </p:nvSpPr>
        <p:spPr>
          <a:xfrm xmlns:a="http://schemas.openxmlformats.org/drawingml/2006/main">
            <a:off x="10953750" y="61912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4E6472"/>
                </a:solidFill>
              </a:defRPr>
            </a:pPr>
            <a:r>
              <a:rPr sz="900" b="1">
                <a:solidFill>
                  <a:srgbClr val="4E6472"/>
                </a:solidFill>
              </a:rPr>
              <a:t>03</a:t>
            </a:r>
          </a:p>
        </p:txBody>
      </p:sp>
      <p:sp>
        <p:nvSpPr>
          <p:cNvPr id="3" name="">
            <a:extLst xmlns:a="http://schemas.openxmlformats.org/drawingml/2006/main">
              <a:ext uri="{FF2B5EF4-FFF2-40B4-BE49-F238E27FC236}">
                <a16:creationId xmlns:a16="http://schemas.microsoft.com/office/drawing/2014/main" id="{9B48AA2D-1C96-4469-AD21-81B9980DC4CC}"/>
              </a:ext>
            </a:extLst>
          </p:cNvPr>
          <p:cNvSpPr>
            <a:spLocks xmlns:a="http://schemas.openxmlformats.org/drawingml/2006/main" noGrp="1"/>
          </p:cNvSpPr>
          <p:nvPr/>
        </p:nvSpPr>
        <p:spPr>
          <a:xfrm xmlns:a="http://schemas.openxmlformats.org/drawingml/2006/main">
            <a:off x="552450" y="609600"/>
            <a:ext cx="11087100" cy="9525"/>
          </a:xfrm>
          <a:prstGeom xmlns:a="http://schemas.openxmlformats.org/drawingml/2006/main" prst="rect">
            <a:avLst/>
          </a:prstGeom>
          <a:solidFill xmlns:a="http://schemas.openxmlformats.org/drawingml/2006/main">
            <a:srgbClr val="B8C3BD"/>
          </a:solidFill>
          <a:ln xmlns:a="http://schemas.openxmlformats.org/drawingml/2006/main" w="9525">
            <a:solidFill>
              <a:srgbClr val="B8C3BD"/>
            </a:solidFill>
            <a:prstDash val="solid"/>
          </a:ln>
        </p:spPr>
      </p:sp>
      <p:sp>
        <p:nvSpPr>
          <p:cNvPr id="4" name="">
            <a:extLst xmlns:a="http://schemas.openxmlformats.org/drawingml/2006/main">
              <a:ext uri="{FF2B5EF4-FFF2-40B4-BE49-F238E27FC236}">
                <a16:creationId xmlns:a16="http://schemas.microsoft.com/office/drawing/2014/main" id="{1D7B4590-31C3-4DB6-B84D-F9B4FDABAB83}"/>
              </a:ext>
            </a:extLst>
          </p:cNvPr>
          <p:cNvSpPr>
            <a:spLocks xmlns:a="http://schemas.openxmlformats.org/drawingml/2006/main" noGrp="1"/>
          </p:cNvSpPr>
          <p:nvPr/>
        </p:nvSpPr>
        <p:spPr>
          <a:xfrm xmlns:a="http://schemas.openxmlformats.org/drawingml/2006/main">
            <a:off x="552450" y="8953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061A2B"/>
                </a:solidFill>
              </a:defRPr>
            </a:pPr>
            <a:r>
              <a:rPr sz="2850" b="1">
                <a:solidFill>
                  <a:srgbClr val="061A2B"/>
                </a:solidFill>
              </a:rPr>
              <a:t>Five controls make the lesson operational</a:t>
            </a:r>
          </a:p>
        </p:txBody>
      </p:sp>
      <p:sp>
        <p:nvSpPr>
          <p:cNvPr id="5" name="">
            <a:extLst xmlns:a="http://schemas.openxmlformats.org/drawingml/2006/main">
              <a:ext uri="{FF2B5EF4-FFF2-40B4-BE49-F238E27FC236}">
                <a16:creationId xmlns:a16="http://schemas.microsoft.com/office/drawing/2014/main" id="{FA9286B1-D1D1-4CBA-9073-1F0C9BB96171}"/>
              </a:ext>
            </a:extLst>
          </p:cNvPr>
          <p:cNvSpPr>
            <a:spLocks xmlns:a="http://schemas.openxmlformats.org/drawingml/2006/main" noGrp="1"/>
          </p:cNvSpPr>
          <p:nvPr/>
        </p:nvSpPr>
        <p:spPr>
          <a:xfrm xmlns:a="http://schemas.openxmlformats.org/drawingml/2006/main">
            <a:off x="552450" y="2171700"/>
            <a:ext cx="1809750" cy="1619250"/>
          </a:xfrm>
          <a:prstGeom xmlns:a="http://schemas.openxmlformats.org/drawingml/2006/main" prst="rect">
            <a:avLst/>
          </a:prstGeom>
          <a:solidFill xmlns:a="http://schemas.openxmlformats.org/drawingml/2006/main">
            <a:srgbClr val="D9E9E5"/>
          </a:solidFill>
          <a:ln xmlns:a="http://schemas.openxmlformats.org/drawingml/2006/main" w="9525">
            <a:solidFill>
              <a:srgbClr val="B8BCC4"/>
            </a:solidFill>
            <a:prstDash val="solid"/>
          </a:ln>
        </p:spPr>
      </p:sp>
      <p:sp>
        <p:nvSpPr>
          <p:cNvPr id="6" name="">
            <a:extLst xmlns:a="http://schemas.openxmlformats.org/drawingml/2006/main">
              <a:ext uri="{FF2B5EF4-FFF2-40B4-BE49-F238E27FC236}">
                <a16:creationId xmlns:a16="http://schemas.microsoft.com/office/drawing/2014/main" id="{556A0F4F-D470-446C-BDC5-A630AC4FEAD2}"/>
              </a:ext>
            </a:extLst>
          </p:cNvPr>
          <p:cNvSpPr>
            <a:spLocks xmlns:a="http://schemas.openxmlformats.org/drawingml/2006/main" noGrp="1"/>
          </p:cNvSpPr>
          <p:nvPr/>
        </p:nvSpPr>
        <p:spPr>
          <a:xfrm xmlns:a="http://schemas.openxmlformats.org/drawingml/2006/main">
            <a:off x="723900" y="2343150"/>
            <a:ext cx="38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0B2E45"/>
                </a:solidFill>
              </a:defRPr>
            </a:pPr>
            <a:r>
              <a:rPr sz="1350" b="1">
                <a:solidFill>
                  <a:srgbClr val="0B2E45"/>
                </a:solidFill>
              </a:rPr>
              <a:t>1</a:t>
            </a:r>
          </a:p>
        </p:txBody>
      </p:sp>
      <p:sp>
        <p:nvSpPr>
          <p:cNvPr id="7" name="">
            <a:extLst xmlns:a="http://schemas.openxmlformats.org/drawingml/2006/main">
              <a:ext uri="{FF2B5EF4-FFF2-40B4-BE49-F238E27FC236}">
                <a16:creationId xmlns:a16="http://schemas.microsoft.com/office/drawing/2014/main" id="{B2EE8ED3-62D0-41AF-AE0C-762299D23817}"/>
              </a:ext>
            </a:extLst>
          </p:cNvPr>
          <p:cNvSpPr>
            <a:spLocks xmlns:a="http://schemas.openxmlformats.org/drawingml/2006/main" noGrp="1"/>
          </p:cNvSpPr>
          <p:nvPr/>
        </p:nvSpPr>
        <p:spPr>
          <a:xfrm xmlns:a="http://schemas.openxmlformats.org/drawingml/2006/main">
            <a:off x="723900" y="2800350"/>
            <a:ext cx="14668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b="1">
                <a:solidFill>
                  <a:srgbClr val="061A2B"/>
                </a:solidFill>
              </a:defRPr>
            </a:pPr>
            <a:r>
              <a:rPr sz="1575" b="1">
                <a:solidFill>
                  <a:srgbClr val="061A2B"/>
                </a:solidFill>
              </a:rPr>
              <a:t>Named owner</a:t>
            </a:r>
          </a:p>
        </p:txBody>
      </p:sp>
      <p:sp>
        <p:nvSpPr>
          <p:cNvPr id="8" name="">
            <a:extLst xmlns:a="http://schemas.openxmlformats.org/drawingml/2006/main">
              <a:ext uri="{FF2B5EF4-FFF2-40B4-BE49-F238E27FC236}">
                <a16:creationId xmlns:a16="http://schemas.microsoft.com/office/drawing/2014/main" id="{232729D4-EDA0-4AC8-ABFF-C31FF9013DEC}"/>
              </a:ext>
            </a:extLst>
          </p:cNvPr>
          <p:cNvSpPr>
            <a:spLocks xmlns:a="http://schemas.openxmlformats.org/drawingml/2006/main" noGrp="1"/>
          </p:cNvSpPr>
          <p:nvPr/>
        </p:nvSpPr>
        <p:spPr>
          <a:xfrm xmlns:a="http://schemas.openxmlformats.org/drawingml/2006/main">
            <a:off x="2667000" y="2171700"/>
            <a:ext cx="1809750" cy="1619250"/>
          </a:xfrm>
          <a:prstGeom xmlns:a="http://schemas.openxmlformats.org/drawingml/2006/main" prst="rect">
            <a:avLst/>
          </a:prstGeom>
          <a:solidFill xmlns:a="http://schemas.openxmlformats.org/drawingml/2006/main">
            <a:srgbClr val="D9E9E5"/>
          </a:solidFill>
          <a:ln xmlns:a="http://schemas.openxmlformats.org/drawingml/2006/main" w="9525">
            <a:solidFill>
              <a:srgbClr val="B8BCC4"/>
            </a:solidFill>
            <a:prstDash val="solid"/>
          </a:ln>
        </p:spPr>
      </p:sp>
      <p:sp>
        <p:nvSpPr>
          <p:cNvPr id="9" name="">
            <a:extLst xmlns:a="http://schemas.openxmlformats.org/drawingml/2006/main">
              <a:ext uri="{FF2B5EF4-FFF2-40B4-BE49-F238E27FC236}">
                <a16:creationId xmlns:a16="http://schemas.microsoft.com/office/drawing/2014/main" id="{6C92EBA8-65A6-49B8-873A-C3618368AA56}"/>
              </a:ext>
            </a:extLst>
          </p:cNvPr>
          <p:cNvSpPr>
            <a:spLocks xmlns:a="http://schemas.openxmlformats.org/drawingml/2006/main" noGrp="1"/>
          </p:cNvSpPr>
          <p:nvPr/>
        </p:nvSpPr>
        <p:spPr>
          <a:xfrm xmlns:a="http://schemas.openxmlformats.org/drawingml/2006/main">
            <a:off x="2838450" y="2343150"/>
            <a:ext cx="38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0B2E45"/>
                </a:solidFill>
              </a:defRPr>
            </a:pPr>
            <a:r>
              <a:rPr sz="1350" b="1">
                <a:solidFill>
                  <a:srgbClr val="0B2E45"/>
                </a:solidFill>
              </a:rPr>
              <a:t>2</a:t>
            </a:r>
          </a:p>
        </p:txBody>
      </p:sp>
      <p:sp>
        <p:nvSpPr>
          <p:cNvPr id="10" name="">
            <a:extLst xmlns:a="http://schemas.openxmlformats.org/drawingml/2006/main">
              <a:ext uri="{FF2B5EF4-FFF2-40B4-BE49-F238E27FC236}">
                <a16:creationId xmlns:a16="http://schemas.microsoft.com/office/drawing/2014/main" id="{3FB1FA45-6500-4638-A5C5-4026E8BC834F}"/>
              </a:ext>
            </a:extLst>
          </p:cNvPr>
          <p:cNvSpPr>
            <a:spLocks xmlns:a="http://schemas.openxmlformats.org/drawingml/2006/main" noGrp="1"/>
          </p:cNvSpPr>
          <p:nvPr/>
        </p:nvSpPr>
        <p:spPr>
          <a:xfrm xmlns:a="http://schemas.openxmlformats.org/drawingml/2006/main">
            <a:off x="2838450" y="2800350"/>
            <a:ext cx="14668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b="1">
                <a:solidFill>
                  <a:srgbClr val="061A2B"/>
                </a:solidFill>
              </a:defRPr>
            </a:pPr>
            <a:r>
              <a:rPr sz="1575" b="1">
                <a:solidFill>
                  <a:srgbClr val="061A2B"/>
                </a:solidFill>
              </a:rPr>
              <a:t>Lawful intervention</a:t>
            </a:r>
          </a:p>
        </p:txBody>
      </p:sp>
      <p:sp>
        <p:nvSpPr>
          <p:cNvPr id="11" name="">
            <a:extLst xmlns:a="http://schemas.openxmlformats.org/drawingml/2006/main">
              <a:ext uri="{FF2B5EF4-FFF2-40B4-BE49-F238E27FC236}">
                <a16:creationId xmlns:a16="http://schemas.microsoft.com/office/drawing/2014/main" id="{BED6A23B-CDF2-47E3-8943-C80984527F24}"/>
              </a:ext>
            </a:extLst>
          </p:cNvPr>
          <p:cNvSpPr>
            <a:spLocks xmlns:a="http://schemas.openxmlformats.org/drawingml/2006/main" noGrp="1"/>
          </p:cNvSpPr>
          <p:nvPr/>
        </p:nvSpPr>
        <p:spPr>
          <a:xfrm xmlns:a="http://schemas.openxmlformats.org/drawingml/2006/main">
            <a:off x="4781550" y="2171700"/>
            <a:ext cx="1809750" cy="1619250"/>
          </a:xfrm>
          <a:prstGeom xmlns:a="http://schemas.openxmlformats.org/drawingml/2006/main" prst="rect">
            <a:avLst/>
          </a:prstGeom>
          <a:solidFill xmlns:a="http://schemas.openxmlformats.org/drawingml/2006/main">
            <a:srgbClr val="D0EDFA"/>
          </a:solidFill>
          <a:ln xmlns:a="http://schemas.openxmlformats.org/drawingml/2006/main" w="9525">
            <a:solidFill>
              <a:srgbClr val="B8BCC4"/>
            </a:solidFill>
            <a:prstDash val="solid"/>
          </a:ln>
        </p:spPr>
      </p:sp>
      <p:sp>
        <p:nvSpPr>
          <p:cNvPr id="12" name="">
            <a:extLst xmlns:a="http://schemas.openxmlformats.org/drawingml/2006/main">
              <a:ext uri="{FF2B5EF4-FFF2-40B4-BE49-F238E27FC236}">
                <a16:creationId xmlns:a16="http://schemas.microsoft.com/office/drawing/2014/main" id="{562B0569-5A0C-448E-BE4C-B9D5A1DE7534}"/>
              </a:ext>
            </a:extLst>
          </p:cNvPr>
          <p:cNvSpPr>
            <a:spLocks xmlns:a="http://schemas.openxmlformats.org/drawingml/2006/main" noGrp="1"/>
          </p:cNvSpPr>
          <p:nvPr/>
        </p:nvSpPr>
        <p:spPr>
          <a:xfrm xmlns:a="http://schemas.openxmlformats.org/drawingml/2006/main">
            <a:off x="4953000" y="2343150"/>
            <a:ext cx="38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0B2E45"/>
                </a:solidFill>
              </a:defRPr>
            </a:pPr>
            <a:r>
              <a:rPr sz="1350" b="1">
                <a:solidFill>
                  <a:srgbClr val="0B2E45"/>
                </a:solidFill>
              </a:rPr>
              <a:t>3</a:t>
            </a:r>
          </a:p>
        </p:txBody>
      </p:sp>
      <p:sp>
        <p:nvSpPr>
          <p:cNvPr id="13" name="">
            <a:extLst xmlns:a="http://schemas.openxmlformats.org/drawingml/2006/main">
              <a:ext uri="{FF2B5EF4-FFF2-40B4-BE49-F238E27FC236}">
                <a16:creationId xmlns:a16="http://schemas.microsoft.com/office/drawing/2014/main" id="{71E1FA53-C750-41A4-B81E-96C2ECD397F6}"/>
              </a:ext>
            </a:extLst>
          </p:cNvPr>
          <p:cNvSpPr>
            <a:spLocks xmlns:a="http://schemas.openxmlformats.org/drawingml/2006/main" noGrp="1"/>
          </p:cNvSpPr>
          <p:nvPr/>
        </p:nvSpPr>
        <p:spPr>
          <a:xfrm xmlns:a="http://schemas.openxmlformats.org/drawingml/2006/main">
            <a:off x="4953000" y="2800350"/>
            <a:ext cx="14668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b="1">
                <a:solidFill>
                  <a:srgbClr val="061A2B"/>
                </a:solidFill>
              </a:defRPr>
            </a:pPr>
            <a:r>
              <a:rPr sz="1575" b="1">
                <a:solidFill>
                  <a:srgbClr val="061A2B"/>
                </a:solidFill>
              </a:rPr>
              <a:t>Decision horizon</a:t>
            </a:r>
          </a:p>
        </p:txBody>
      </p:sp>
      <p:sp>
        <p:nvSpPr>
          <p:cNvPr id="14" name="">
            <a:extLst xmlns:a="http://schemas.openxmlformats.org/drawingml/2006/main">
              <a:ext uri="{FF2B5EF4-FFF2-40B4-BE49-F238E27FC236}">
                <a16:creationId xmlns:a16="http://schemas.microsoft.com/office/drawing/2014/main" id="{8002FB3E-CACA-4FD4-AC5E-850EDCA3EA9B}"/>
              </a:ext>
            </a:extLst>
          </p:cNvPr>
          <p:cNvSpPr>
            <a:spLocks xmlns:a="http://schemas.openxmlformats.org/drawingml/2006/main" noGrp="1"/>
          </p:cNvSpPr>
          <p:nvPr/>
        </p:nvSpPr>
        <p:spPr>
          <a:xfrm xmlns:a="http://schemas.openxmlformats.org/drawingml/2006/main">
            <a:off x="6896100" y="2171700"/>
            <a:ext cx="1809750" cy="1619250"/>
          </a:xfrm>
          <a:prstGeom xmlns:a="http://schemas.openxmlformats.org/drawingml/2006/main" prst="rect">
            <a:avLst/>
          </a:prstGeom>
          <a:solidFill xmlns:a="http://schemas.openxmlformats.org/drawingml/2006/main">
            <a:srgbClr val="D9E9E5"/>
          </a:solidFill>
          <a:ln xmlns:a="http://schemas.openxmlformats.org/drawingml/2006/main" w="9525">
            <a:solidFill>
              <a:srgbClr val="B8BCC4"/>
            </a:solidFill>
            <a:prstDash val="solid"/>
          </a:ln>
        </p:spPr>
      </p:sp>
      <p:sp>
        <p:nvSpPr>
          <p:cNvPr id="15" name="">
            <a:extLst xmlns:a="http://schemas.openxmlformats.org/drawingml/2006/main">
              <a:ext uri="{FF2B5EF4-FFF2-40B4-BE49-F238E27FC236}">
                <a16:creationId xmlns:a16="http://schemas.microsoft.com/office/drawing/2014/main" id="{28BA6F36-E4CB-4DBF-948C-D9D7635326CC}"/>
              </a:ext>
            </a:extLst>
          </p:cNvPr>
          <p:cNvSpPr>
            <a:spLocks xmlns:a="http://schemas.openxmlformats.org/drawingml/2006/main" noGrp="1"/>
          </p:cNvSpPr>
          <p:nvPr/>
        </p:nvSpPr>
        <p:spPr>
          <a:xfrm xmlns:a="http://schemas.openxmlformats.org/drawingml/2006/main">
            <a:off x="7067550" y="2343150"/>
            <a:ext cx="38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0B2E45"/>
                </a:solidFill>
              </a:defRPr>
            </a:pPr>
            <a:r>
              <a:rPr sz="1350" b="1">
                <a:solidFill>
                  <a:srgbClr val="0B2E45"/>
                </a:solidFill>
              </a:rPr>
              <a:t>4</a:t>
            </a:r>
          </a:p>
        </p:txBody>
      </p:sp>
      <p:sp>
        <p:nvSpPr>
          <p:cNvPr id="16" name="">
            <a:extLst xmlns:a="http://schemas.openxmlformats.org/drawingml/2006/main">
              <a:ext uri="{FF2B5EF4-FFF2-40B4-BE49-F238E27FC236}">
                <a16:creationId xmlns:a16="http://schemas.microsoft.com/office/drawing/2014/main" id="{F4011B12-4CBE-4854-AAC4-F395822E0F85}"/>
              </a:ext>
            </a:extLst>
          </p:cNvPr>
          <p:cNvSpPr>
            <a:spLocks xmlns:a="http://schemas.openxmlformats.org/drawingml/2006/main" noGrp="1"/>
          </p:cNvSpPr>
          <p:nvPr/>
        </p:nvSpPr>
        <p:spPr>
          <a:xfrm xmlns:a="http://schemas.openxmlformats.org/drawingml/2006/main">
            <a:off x="7067550" y="2800350"/>
            <a:ext cx="14668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b="1">
                <a:solidFill>
                  <a:srgbClr val="061A2B"/>
                </a:solidFill>
              </a:defRPr>
            </a:pPr>
            <a:r>
              <a:rPr sz="1575" b="1">
                <a:solidFill>
                  <a:srgbClr val="061A2B"/>
                </a:solidFill>
              </a:rPr>
              <a:t>Error trade-offs</a:t>
            </a:r>
          </a:p>
        </p:txBody>
      </p:sp>
      <p:sp>
        <p:nvSpPr>
          <p:cNvPr id="17" name="">
            <a:extLst xmlns:a="http://schemas.openxmlformats.org/drawingml/2006/main">
              <a:ext uri="{FF2B5EF4-FFF2-40B4-BE49-F238E27FC236}">
                <a16:creationId xmlns:a16="http://schemas.microsoft.com/office/drawing/2014/main" id="{9E03D833-5C17-4DCC-8EF2-23E896C4BE52}"/>
              </a:ext>
            </a:extLst>
          </p:cNvPr>
          <p:cNvSpPr>
            <a:spLocks xmlns:a="http://schemas.openxmlformats.org/drawingml/2006/main" noGrp="1"/>
          </p:cNvSpPr>
          <p:nvPr/>
        </p:nvSpPr>
        <p:spPr>
          <a:xfrm xmlns:a="http://schemas.openxmlformats.org/drawingml/2006/main">
            <a:off x="9010650" y="2171700"/>
            <a:ext cx="1809750" cy="1619250"/>
          </a:xfrm>
          <a:prstGeom xmlns:a="http://schemas.openxmlformats.org/drawingml/2006/main" prst="rect">
            <a:avLst/>
          </a:prstGeom>
          <a:solidFill xmlns:a="http://schemas.openxmlformats.org/drawingml/2006/main">
            <a:srgbClr val="D9E9E5"/>
          </a:solidFill>
          <a:ln xmlns:a="http://schemas.openxmlformats.org/drawingml/2006/main" w="9525">
            <a:solidFill>
              <a:srgbClr val="B8BCC4"/>
            </a:solidFill>
            <a:prstDash val="solid"/>
          </a:ln>
        </p:spPr>
      </p:sp>
      <p:sp>
        <p:nvSpPr>
          <p:cNvPr id="18" name="">
            <a:extLst xmlns:a="http://schemas.openxmlformats.org/drawingml/2006/main">
              <a:ext uri="{FF2B5EF4-FFF2-40B4-BE49-F238E27FC236}">
                <a16:creationId xmlns:a16="http://schemas.microsoft.com/office/drawing/2014/main" id="{331246F5-82CF-48D8-86BC-46BA1CC32457}"/>
              </a:ext>
            </a:extLst>
          </p:cNvPr>
          <p:cNvSpPr>
            <a:spLocks xmlns:a="http://schemas.openxmlformats.org/drawingml/2006/main" noGrp="1"/>
          </p:cNvSpPr>
          <p:nvPr/>
        </p:nvSpPr>
        <p:spPr>
          <a:xfrm xmlns:a="http://schemas.openxmlformats.org/drawingml/2006/main">
            <a:off x="9182100" y="2343150"/>
            <a:ext cx="38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0B2E45"/>
                </a:solidFill>
              </a:defRPr>
            </a:pPr>
            <a:r>
              <a:rPr sz="1350" b="1">
                <a:solidFill>
                  <a:srgbClr val="0B2E45"/>
                </a:solidFill>
              </a:rPr>
              <a:t>5</a:t>
            </a:r>
          </a:p>
        </p:txBody>
      </p:sp>
      <p:sp>
        <p:nvSpPr>
          <p:cNvPr id="19" name="">
            <a:extLst xmlns:a="http://schemas.openxmlformats.org/drawingml/2006/main">
              <a:ext uri="{FF2B5EF4-FFF2-40B4-BE49-F238E27FC236}">
                <a16:creationId xmlns:a16="http://schemas.microsoft.com/office/drawing/2014/main" id="{7221FE40-B783-46DF-85D7-F6392620FEFB}"/>
              </a:ext>
            </a:extLst>
          </p:cNvPr>
          <p:cNvSpPr>
            <a:spLocks xmlns:a="http://schemas.openxmlformats.org/drawingml/2006/main" noGrp="1"/>
          </p:cNvSpPr>
          <p:nvPr/>
        </p:nvSpPr>
        <p:spPr>
          <a:xfrm xmlns:a="http://schemas.openxmlformats.org/drawingml/2006/main">
            <a:off x="9182100" y="2800350"/>
            <a:ext cx="14668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b="1">
                <a:solidFill>
                  <a:srgbClr val="061A2B"/>
                </a:solidFill>
              </a:defRPr>
            </a:pPr>
            <a:r>
              <a:rPr sz="1575" b="1">
                <a:solidFill>
                  <a:srgbClr val="061A2B"/>
                </a:solidFill>
              </a:rPr>
              <a:t>Abstention and escalation</a:t>
            </a:r>
          </a:p>
        </p:txBody>
      </p:sp>
      <p:sp>
        <p:nvSpPr>
          <p:cNvPr id="20" name="">
            <a:extLst xmlns:a="http://schemas.openxmlformats.org/drawingml/2006/main">
              <a:ext uri="{FF2B5EF4-FFF2-40B4-BE49-F238E27FC236}">
                <a16:creationId xmlns:a16="http://schemas.microsoft.com/office/drawing/2014/main" id="{D2CE2776-17FA-4FED-AFDA-3A084F73CFBF}"/>
              </a:ext>
            </a:extLst>
          </p:cNvPr>
          <p:cNvSpPr>
            <a:spLocks xmlns:a="http://schemas.openxmlformats.org/drawingml/2006/main" noGrp="1"/>
          </p:cNvSpPr>
          <p:nvPr/>
        </p:nvSpPr>
        <p:spPr>
          <a:xfrm xmlns:a="http://schemas.openxmlformats.org/drawingml/2006/main">
            <a:off x="552450" y="4476750"/>
            <a:ext cx="10477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875" b="1">
                <a:solidFill>
                  <a:srgbClr val="102A3A"/>
                </a:solidFill>
              </a:defRPr>
            </a:pPr>
            <a:r>
              <a:rPr sz="1875" b="1">
                <a:solidFill>
                  <a:srgbClr val="102A3A"/>
                </a:solidFill>
              </a:rPr>
              <a:t>Each control must be explicit, reviewable, and owned.</a:t>
            </a:r>
          </a:p>
        </p:txBody>
      </p:sp>
    </p:spTree>
    <p:extLst>
      <p:ext uri="{BB962C8B-B14F-4D97-AF65-F5344CB8AC3E}">
        <p14:creationId xmlns:p14="http://schemas.microsoft.com/office/powerpoint/2010/main" val="1366003893"/>
      </p:ext>
    </p:extLst>
  </p:cSld>
</p:sld>
</file>

<file path=ppt/slides/slide4.xml><?xml version="1.0" encoding="utf-8"?>
<p:sld xmlns:p="http://schemas.openxmlformats.org/presentationml/2006/main">
  <p:cSld>
    <p:bg>
      <p:bgPr>
        <a:solidFill xmlns:a="http://schemas.openxmlformats.org/drawingml/2006/main">
          <a:srgbClr val="061A2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02A519B3-BDEE-4503-88C9-7425B1657650}"/>
              </a:ext>
            </a:extLst>
          </p:cNvPr>
          <p:cNvSpPr>
            <a:spLocks xmlns:a="http://schemas.openxmlformats.org/drawingml/2006/main" noGrp="1"/>
          </p:cNvSpPr>
          <p:nvPr/>
        </p:nvSpPr>
        <p:spPr>
          <a:xfrm xmlns:a="http://schemas.openxmlformats.org/drawingml/2006/main">
            <a:off x="552450" y="266700"/>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900" b="1">
                <a:solidFill>
                  <a:srgbClr val="4E6472"/>
                </a:solidFill>
              </a:defRPr>
            </a:pPr>
            <a:r>
              <a:rPr sz="900" b="1">
                <a:solidFill>
                  <a:srgbClr val="4E6472"/>
                </a:solidFill>
              </a:rPr>
              <a:t>SRAI BOOK 7  |  V7_0_N01</a:t>
            </a:r>
          </a:p>
        </p:txBody>
      </p:sp>
      <p:sp>
        <p:nvSpPr>
          <p:cNvPr id="2" name="">
            <a:extLst xmlns:a="http://schemas.openxmlformats.org/drawingml/2006/main">
              <a:ext uri="{FF2B5EF4-FFF2-40B4-BE49-F238E27FC236}">
                <a16:creationId xmlns:a16="http://schemas.microsoft.com/office/drawing/2014/main" id="{6D88BB3E-BE52-463B-A8C6-D2F35A1CDC93}"/>
              </a:ext>
            </a:extLst>
          </p:cNvPr>
          <p:cNvSpPr>
            <a:spLocks xmlns:a="http://schemas.openxmlformats.org/drawingml/2006/main" noGrp="1"/>
          </p:cNvSpPr>
          <p:nvPr/>
        </p:nvSpPr>
        <p:spPr>
          <a:xfrm xmlns:a="http://schemas.openxmlformats.org/drawingml/2006/main">
            <a:off x="10953750" y="61912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4E6472"/>
                </a:solidFill>
              </a:defRPr>
            </a:pPr>
            <a:r>
              <a:rPr sz="900" b="1">
                <a:solidFill>
                  <a:srgbClr val="4E6472"/>
                </a:solidFill>
              </a:rPr>
              <a:t>04</a:t>
            </a:r>
          </a:p>
        </p:txBody>
      </p:sp>
      <p:sp>
        <p:nvSpPr>
          <p:cNvPr id="3" name="">
            <a:extLst xmlns:a="http://schemas.openxmlformats.org/drawingml/2006/main">
              <a:ext uri="{FF2B5EF4-FFF2-40B4-BE49-F238E27FC236}">
                <a16:creationId xmlns:a16="http://schemas.microsoft.com/office/drawing/2014/main" id="{260480A3-67E9-442B-9580-E37F0FABA903}"/>
              </a:ext>
            </a:extLst>
          </p:cNvPr>
          <p:cNvSpPr>
            <a:spLocks xmlns:a="http://schemas.openxmlformats.org/drawingml/2006/main" noGrp="1"/>
          </p:cNvSpPr>
          <p:nvPr/>
        </p:nvSpPr>
        <p:spPr>
          <a:xfrm xmlns:a="http://schemas.openxmlformats.org/drawingml/2006/main">
            <a:off x="552450" y="609600"/>
            <a:ext cx="11087100" cy="9525"/>
          </a:xfrm>
          <a:prstGeom xmlns:a="http://schemas.openxmlformats.org/drawingml/2006/main" prst="rect">
            <a:avLst/>
          </a:prstGeom>
          <a:solidFill xmlns:a="http://schemas.openxmlformats.org/drawingml/2006/main">
            <a:srgbClr val="B8C3BD"/>
          </a:solidFill>
          <a:ln xmlns:a="http://schemas.openxmlformats.org/drawingml/2006/main" w="9525">
            <a:solidFill>
              <a:srgbClr val="B8C3BD"/>
            </a:solidFill>
            <a:prstDash val="solid"/>
          </a:ln>
        </p:spPr>
      </p:sp>
      <p:sp>
        <p:nvSpPr>
          <p:cNvPr id="4" name="">
            <a:extLst xmlns:a="http://schemas.openxmlformats.org/drawingml/2006/main">
              <a:ext uri="{FF2B5EF4-FFF2-40B4-BE49-F238E27FC236}">
                <a16:creationId xmlns:a16="http://schemas.microsoft.com/office/drawing/2014/main" id="{761E0D33-4605-412A-AF9A-3F81572BE433}"/>
              </a:ext>
            </a:extLst>
          </p:cNvPr>
          <p:cNvSpPr>
            <a:spLocks xmlns:a="http://schemas.openxmlformats.org/drawingml/2006/main" noGrp="1"/>
          </p:cNvSpPr>
          <p:nvPr/>
        </p:nvSpPr>
        <p:spPr>
          <a:xfrm xmlns:a="http://schemas.openxmlformats.org/drawingml/2006/main">
            <a:off x="552450" y="8953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F7F4EC"/>
                </a:solidFill>
              </a:defRPr>
            </a:pPr>
            <a:r>
              <a:rPr sz="2850" b="1">
                <a:solidFill>
                  <a:srgbClr val="F7F4EC"/>
                </a:solidFill>
              </a:rPr>
              <a:t>A worked example separates support from authority</a:t>
            </a:r>
          </a:p>
        </p:txBody>
      </p:sp>
      <p:sp>
        <p:nvSpPr>
          <p:cNvPr id="5" name="">
            <a:extLst xmlns:a="http://schemas.openxmlformats.org/drawingml/2006/main">
              <a:ext uri="{FF2B5EF4-FFF2-40B4-BE49-F238E27FC236}">
                <a16:creationId xmlns:a16="http://schemas.microsoft.com/office/drawing/2014/main" id="{043F3577-CF6E-41A7-8F64-A00E2F4EF94B}"/>
              </a:ext>
            </a:extLst>
          </p:cNvPr>
          <p:cNvSpPr>
            <a:spLocks xmlns:a="http://schemas.openxmlformats.org/drawingml/2006/main" noGrp="1"/>
          </p:cNvSpPr>
          <p:nvPr/>
        </p:nvSpPr>
        <p:spPr>
          <a:xfrm xmlns:a="http://schemas.openxmlformats.org/drawingml/2006/main">
            <a:off x="552450" y="1809750"/>
            <a:ext cx="6667500" cy="2476500"/>
          </a:xfrm>
          <a:prstGeom xmlns:a="http://schemas.openxmlformats.org/drawingml/2006/main" prst="rect">
            <a:avLst/>
          </a:prstGeom>
          <a:solidFill xmlns:a="http://schemas.openxmlformats.org/drawingml/2006/main">
            <a:srgbClr val="0B2E45"/>
          </a:solidFill>
          <a:ln xmlns:a="http://schemas.openxmlformats.org/drawingml/2006/main" w="9525">
            <a:solidFill>
              <a:srgbClr val="2AA79B"/>
            </a:solidFill>
            <a:prstDash val="solid"/>
          </a:ln>
        </p:spPr>
      </p:sp>
      <p:sp>
        <p:nvSpPr>
          <p:cNvPr id="6" name="">
            <a:extLst xmlns:a="http://schemas.openxmlformats.org/drawingml/2006/main">
              <a:ext uri="{FF2B5EF4-FFF2-40B4-BE49-F238E27FC236}">
                <a16:creationId xmlns:a16="http://schemas.microsoft.com/office/drawing/2014/main" id="{93639378-E245-4169-9C79-C8814DED84B9}"/>
              </a:ext>
            </a:extLst>
          </p:cNvPr>
          <p:cNvSpPr>
            <a:spLocks xmlns:a="http://schemas.openxmlformats.org/drawingml/2006/main" noGrp="1"/>
          </p:cNvSpPr>
          <p:nvPr/>
        </p:nvSpPr>
        <p:spPr>
          <a:xfrm xmlns:a="http://schemas.openxmlformats.org/drawingml/2006/main">
            <a:off x="838200" y="2095500"/>
            <a:ext cx="590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050" b="1">
                <a:solidFill>
                  <a:srgbClr val="2AA79B"/>
                </a:solidFill>
              </a:defRPr>
            </a:pPr>
            <a:r>
              <a:rPr sz="1050" b="1">
                <a:solidFill>
                  <a:srgbClr val="2AA79B"/>
                </a:solidFill>
              </a:rPr>
              <a:t>ILLUSTRATIVE APPLICATION</a:t>
            </a:r>
          </a:p>
        </p:txBody>
      </p:sp>
      <p:sp>
        <p:nvSpPr>
          <p:cNvPr id="7" name="">
            <a:extLst xmlns:a="http://schemas.openxmlformats.org/drawingml/2006/main">
              <a:ext uri="{FF2B5EF4-FFF2-40B4-BE49-F238E27FC236}">
                <a16:creationId xmlns:a16="http://schemas.microsoft.com/office/drawing/2014/main" id="{CDFCC3EB-777F-4B5D-B14B-96A071369BFD}"/>
              </a:ext>
            </a:extLst>
          </p:cNvPr>
          <p:cNvSpPr>
            <a:spLocks xmlns:a="http://schemas.openxmlformats.org/drawingml/2006/main" noGrp="1"/>
          </p:cNvSpPr>
          <p:nvPr/>
        </p:nvSpPr>
        <p:spPr>
          <a:xfrm xmlns:a="http://schemas.openxmlformats.org/drawingml/2006/main">
            <a:off x="838200" y="2667000"/>
            <a:ext cx="6000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025" b="1">
                <a:solidFill>
                  <a:srgbClr val="F7F4EC"/>
                </a:solidFill>
              </a:defRPr>
            </a:pPr>
            <a:r>
              <a:rPr sz="2025" b="1">
                <a:solidFill>
                  <a:srgbClr val="F7F4EC"/>
                </a:solidFill>
              </a:rPr>
              <a:t>Attendance risk signals cases for authorized review—not sanctions or eligibility decisions.</a:t>
            </a:r>
          </a:p>
        </p:txBody>
      </p:sp>
      <p:sp>
        <p:nvSpPr>
          <p:cNvPr id="8" name="">
            <a:extLst xmlns:a="http://schemas.openxmlformats.org/drawingml/2006/main">
              <a:ext uri="{FF2B5EF4-FFF2-40B4-BE49-F238E27FC236}">
                <a16:creationId xmlns:a16="http://schemas.microsoft.com/office/drawing/2014/main" id="{0BC874DF-3B5C-4940-B7B3-667C35528569}"/>
              </a:ext>
            </a:extLst>
          </p:cNvPr>
          <p:cNvSpPr>
            <a:spLocks xmlns:a="http://schemas.openxmlformats.org/drawingml/2006/main" noGrp="1"/>
          </p:cNvSpPr>
          <p:nvPr/>
        </p:nvSpPr>
        <p:spPr>
          <a:xfrm xmlns:a="http://schemas.openxmlformats.org/drawingml/2006/main">
            <a:off x="7858125" y="1809750"/>
            <a:ext cx="3190875" cy="2476500"/>
          </a:xfrm>
          <a:prstGeom xmlns:a="http://schemas.openxmlformats.org/drawingml/2006/main" prst="rect">
            <a:avLst/>
          </a:prstGeom>
          <a:solidFill xmlns:a="http://schemas.openxmlformats.org/drawingml/2006/main">
            <a:srgbClr val="FFFFFF"/>
          </a:solidFill>
          <a:ln xmlns:a="http://schemas.openxmlformats.org/drawingml/2006/main" w="9525">
            <a:solidFill>
              <a:srgbClr val="D4DEE9"/>
            </a:solidFill>
            <a:prstDash val="solid"/>
          </a:ln>
        </p:spPr>
      </p:sp>
      <p:sp>
        <p:nvSpPr>
          <p:cNvPr id="9" name="">
            <a:extLst xmlns:a="http://schemas.openxmlformats.org/drawingml/2006/main">
              <a:ext uri="{FF2B5EF4-FFF2-40B4-BE49-F238E27FC236}">
                <a16:creationId xmlns:a16="http://schemas.microsoft.com/office/drawing/2014/main" id="{99610B07-2B33-4AB6-80A1-B7BD979E8287}"/>
              </a:ext>
            </a:extLst>
          </p:cNvPr>
          <p:cNvSpPr>
            <a:spLocks xmlns:a="http://schemas.openxmlformats.org/drawingml/2006/main" noGrp="1"/>
          </p:cNvSpPr>
          <p:nvPr/>
        </p:nvSpPr>
        <p:spPr>
          <a:xfrm xmlns:a="http://schemas.openxmlformats.org/drawingml/2006/main">
            <a:off x="8143875" y="2095500"/>
            <a:ext cx="261937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050" b="1">
                <a:solidFill>
                  <a:srgbClr val="DCA24A"/>
                </a:solidFill>
              </a:defRPr>
            </a:pPr>
            <a:r>
              <a:rPr sz="1050" b="1">
                <a:solidFill>
                  <a:srgbClr val="DCA24A"/>
                </a:solidFill>
              </a:rPr>
              <a:t>THE SYSTEM MAY</a:t>
            </a:r>
          </a:p>
        </p:txBody>
      </p:sp>
      <p:sp>
        <p:nvSpPr>
          <p:cNvPr id="10" name="">
            <a:extLst xmlns:a="http://schemas.openxmlformats.org/drawingml/2006/main">
              <a:ext uri="{FF2B5EF4-FFF2-40B4-BE49-F238E27FC236}">
                <a16:creationId xmlns:a16="http://schemas.microsoft.com/office/drawing/2014/main" id="{E5E17AF6-1990-403A-88AE-18DF756118F3}"/>
              </a:ext>
            </a:extLst>
          </p:cNvPr>
          <p:cNvSpPr>
            <a:spLocks xmlns:a="http://schemas.openxmlformats.org/drawingml/2006/main" noGrp="1"/>
          </p:cNvSpPr>
          <p:nvPr/>
        </p:nvSpPr>
        <p:spPr>
          <a:xfrm xmlns:a="http://schemas.openxmlformats.org/drawingml/2006/main">
            <a:off x="8143875" y="2571750"/>
            <a:ext cx="25717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725" b="0">
                <a:solidFill>
                  <a:srgbClr val="102A3A"/>
                </a:solidFill>
              </a:defRPr>
            </a:pPr>
            <a:r>
              <a:rPr sz="1725" b="0">
                <a:solidFill>
                  <a:srgbClr val="102A3A"/>
                </a:solidFill>
              </a:rPr>
              <a:t>Generate evidence</a:t>
            </a:r>
          </a:p>
          <a:p xmlns:a="http://schemas.openxmlformats.org/drawingml/2006/main">
            <a:pPr algn="l">
              <a:buNone/>
              <a:defRPr sz="1725" b="0">
                <a:solidFill>
                  <a:srgbClr val="102A3A"/>
                </a:solidFill>
              </a:defRPr>
            </a:pPr>
            <a:r>
              <a:rPr sz="1725" b="0">
                <a:solidFill>
                  <a:srgbClr val="102A3A"/>
                </a:solidFill>
              </a:rPr>
              <a:t>Flag uncertainty</a:t>
            </a:r>
          </a:p>
          <a:p xmlns:a="http://schemas.openxmlformats.org/drawingml/2006/main">
            <a:pPr algn="l">
              <a:buNone/>
              <a:defRPr sz="1725" b="0">
                <a:solidFill>
                  <a:srgbClr val="102A3A"/>
                </a:solidFill>
              </a:defRPr>
            </a:pPr>
            <a:r>
              <a:rPr sz="1725" b="0">
                <a:solidFill>
                  <a:srgbClr val="102A3A"/>
                </a:solidFill>
              </a:rPr>
              <a:t>Route authorized review</a:t>
            </a:r>
          </a:p>
        </p:txBody>
      </p:sp>
      <p:sp>
        <p:nvSpPr>
          <p:cNvPr id="11" name="">
            <a:extLst xmlns:a="http://schemas.openxmlformats.org/drawingml/2006/main">
              <a:ext uri="{FF2B5EF4-FFF2-40B4-BE49-F238E27FC236}">
                <a16:creationId xmlns:a16="http://schemas.microsoft.com/office/drawing/2014/main" id="{C8AAB095-CB7B-41AC-AF6C-D62115DC9078}"/>
              </a:ext>
            </a:extLst>
          </p:cNvPr>
          <p:cNvSpPr>
            <a:spLocks xmlns:a="http://schemas.openxmlformats.org/drawingml/2006/main" noGrp="1"/>
          </p:cNvSpPr>
          <p:nvPr/>
        </p:nvSpPr>
        <p:spPr>
          <a:xfrm xmlns:a="http://schemas.openxmlformats.org/drawingml/2006/main">
            <a:off x="8143875" y="3714750"/>
            <a:ext cx="2571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8B1E1E"/>
                </a:solidFill>
              </a:defRPr>
            </a:pPr>
            <a:r>
              <a:rPr sz="1350" b="1">
                <a:solidFill>
                  <a:srgbClr val="8B1E1E"/>
                </a:solidFill>
              </a:rPr>
              <a:t>It may not authorize the consequential action.</a:t>
            </a:r>
          </a:p>
        </p:txBody>
      </p:sp>
    </p:spTree>
    <p:extLst>
      <p:ext uri="{BB962C8B-B14F-4D97-AF65-F5344CB8AC3E}">
        <p14:creationId xmlns:p14="http://schemas.microsoft.com/office/powerpoint/2010/main" val="1706597557"/>
      </p:ext>
    </p:extLst>
  </p:cSld>
</p:sld>
</file>

<file path=ppt/slides/slide5.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0A1ECF3-4D11-4F26-988D-534715F63BDE}"/>
              </a:ext>
            </a:extLst>
          </p:cNvPr>
          <p:cNvSpPr>
            <a:spLocks xmlns:a="http://schemas.openxmlformats.org/drawingml/2006/main" noGrp="1"/>
          </p:cNvSpPr>
          <p:nvPr/>
        </p:nvSpPr>
        <p:spPr>
          <a:xfrm xmlns:a="http://schemas.openxmlformats.org/drawingml/2006/main">
            <a:off x="552450" y="266700"/>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900" b="1">
                <a:solidFill>
                  <a:srgbClr val="4E6472"/>
                </a:solidFill>
              </a:defRPr>
            </a:pPr>
            <a:r>
              <a:rPr sz="900" b="1">
                <a:solidFill>
                  <a:srgbClr val="4E6472"/>
                </a:solidFill>
              </a:rPr>
              <a:t>SRAI BOOK 7  |  V7_0_N01</a:t>
            </a:r>
          </a:p>
        </p:txBody>
      </p:sp>
      <p:sp>
        <p:nvSpPr>
          <p:cNvPr id="2" name="">
            <a:extLst xmlns:a="http://schemas.openxmlformats.org/drawingml/2006/main">
              <a:ext uri="{FF2B5EF4-FFF2-40B4-BE49-F238E27FC236}">
                <a16:creationId xmlns:a16="http://schemas.microsoft.com/office/drawing/2014/main" id="{AD548C63-E99F-4162-8CC2-AD5A883A415B}"/>
              </a:ext>
            </a:extLst>
          </p:cNvPr>
          <p:cNvSpPr>
            <a:spLocks xmlns:a="http://schemas.openxmlformats.org/drawingml/2006/main" noGrp="1"/>
          </p:cNvSpPr>
          <p:nvPr/>
        </p:nvSpPr>
        <p:spPr>
          <a:xfrm xmlns:a="http://schemas.openxmlformats.org/drawingml/2006/main">
            <a:off x="10953750" y="61912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4E6472"/>
                </a:solidFill>
              </a:defRPr>
            </a:pPr>
            <a:r>
              <a:rPr sz="900" b="1">
                <a:solidFill>
                  <a:srgbClr val="4E6472"/>
                </a:solidFill>
              </a:rPr>
              <a:t>05</a:t>
            </a:r>
          </a:p>
        </p:txBody>
      </p:sp>
      <p:sp>
        <p:nvSpPr>
          <p:cNvPr id="3" name="">
            <a:extLst xmlns:a="http://schemas.openxmlformats.org/drawingml/2006/main">
              <a:ext uri="{FF2B5EF4-FFF2-40B4-BE49-F238E27FC236}">
                <a16:creationId xmlns:a16="http://schemas.microsoft.com/office/drawing/2014/main" id="{6C16105E-8F13-4B00-BCDE-276D0104D902}"/>
              </a:ext>
            </a:extLst>
          </p:cNvPr>
          <p:cNvSpPr>
            <a:spLocks xmlns:a="http://schemas.openxmlformats.org/drawingml/2006/main" noGrp="1"/>
          </p:cNvSpPr>
          <p:nvPr/>
        </p:nvSpPr>
        <p:spPr>
          <a:xfrm xmlns:a="http://schemas.openxmlformats.org/drawingml/2006/main">
            <a:off x="552450" y="609600"/>
            <a:ext cx="11087100" cy="9525"/>
          </a:xfrm>
          <a:prstGeom xmlns:a="http://schemas.openxmlformats.org/drawingml/2006/main" prst="rect">
            <a:avLst/>
          </a:prstGeom>
          <a:solidFill xmlns:a="http://schemas.openxmlformats.org/drawingml/2006/main">
            <a:srgbClr val="B8C3BD"/>
          </a:solidFill>
          <a:ln xmlns:a="http://schemas.openxmlformats.org/drawingml/2006/main" w="9525">
            <a:solidFill>
              <a:srgbClr val="B8C3BD"/>
            </a:solidFill>
            <a:prstDash val="solid"/>
          </a:ln>
        </p:spPr>
      </p:sp>
      <p:sp>
        <p:nvSpPr>
          <p:cNvPr id="4" name="">
            <a:extLst xmlns:a="http://schemas.openxmlformats.org/drawingml/2006/main">
              <a:ext uri="{FF2B5EF4-FFF2-40B4-BE49-F238E27FC236}">
                <a16:creationId xmlns:a16="http://schemas.microsoft.com/office/drawing/2014/main" id="{DE18D1EC-3FAD-4D61-801D-A79E1AC2E304}"/>
              </a:ext>
            </a:extLst>
          </p:cNvPr>
          <p:cNvSpPr>
            <a:spLocks xmlns:a="http://schemas.openxmlformats.org/drawingml/2006/main" noGrp="1"/>
          </p:cNvSpPr>
          <p:nvPr/>
        </p:nvSpPr>
        <p:spPr>
          <a:xfrm xmlns:a="http://schemas.openxmlformats.org/drawingml/2006/main">
            <a:off x="552450" y="8953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061A2B"/>
                </a:solidFill>
              </a:defRPr>
            </a:pPr>
            <a:r>
              <a:rPr sz="2850" b="1">
                <a:solidFill>
                  <a:srgbClr val="061A2B"/>
                </a:solidFill>
              </a:rPr>
              <a:t>The notebook turns governance into executable checks</a:t>
            </a:r>
          </a:p>
        </p:txBody>
      </p:sp>
      <p:sp>
        <p:nvSpPr>
          <p:cNvPr id="5" name="">
            <a:extLst xmlns:a="http://schemas.openxmlformats.org/drawingml/2006/main">
              <a:ext uri="{FF2B5EF4-FFF2-40B4-BE49-F238E27FC236}">
                <a16:creationId xmlns:a16="http://schemas.microsoft.com/office/drawing/2014/main" id="{EC79C7D7-563D-4DD8-A358-1EBF38A3A8CD}"/>
              </a:ext>
            </a:extLst>
          </p:cNvPr>
          <p:cNvSpPr>
            <a:spLocks xmlns:a="http://schemas.openxmlformats.org/drawingml/2006/main" noGrp="1"/>
          </p:cNvSpPr>
          <p:nvPr/>
        </p:nvSpPr>
        <p:spPr>
          <a:xfrm xmlns:a="http://schemas.openxmlformats.org/drawingml/2006/main">
            <a:off x="552450" y="1790700"/>
            <a:ext cx="10001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025" b="1">
                <a:solidFill>
                  <a:srgbClr val="102A3A"/>
                </a:solidFill>
              </a:defRPr>
            </a:pPr>
            <a:r>
              <a:rPr sz="2025" b="1">
                <a:solidFill>
                  <a:srgbClr val="102A3A"/>
                </a:solidFill>
              </a:rPr>
              <a:t>Complete a machine-readable decision contract and test its actionability gate.</a:t>
            </a:r>
          </a:p>
        </p:txBody>
      </p:sp>
      <p:sp>
        <p:nvSpPr>
          <p:cNvPr id="6" name="">
            <a:extLst xmlns:a="http://schemas.openxmlformats.org/drawingml/2006/main">
              <a:ext uri="{FF2B5EF4-FFF2-40B4-BE49-F238E27FC236}">
                <a16:creationId xmlns:a16="http://schemas.microsoft.com/office/drawing/2014/main" id="{D12498B0-C0EA-477F-8FD2-5D6AB69EC49D}"/>
              </a:ext>
            </a:extLst>
          </p:cNvPr>
          <p:cNvSpPr>
            <a:spLocks xmlns:a="http://schemas.openxmlformats.org/drawingml/2006/main" noGrp="1"/>
          </p:cNvSpPr>
          <p:nvPr/>
        </p:nvSpPr>
        <p:spPr>
          <a:xfrm xmlns:a="http://schemas.openxmlformats.org/drawingml/2006/main">
            <a:off x="552450" y="3048000"/>
            <a:ext cx="2333625" cy="1428750"/>
          </a:xfrm>
          <a:prstGeom xmlns:a="http://schemas.openxmlformats.org/drawingml/2006/main" prst="rect">
            <a:avLst/>
          </a:prstGeom>
          <a:solidFill xmlns:a="http://schemas.openxmlformats.org/drawingml/2006/main">
            <a:srgbClr val="D9E9E5"/>
          </a:solidFill>
          <a:ln xmlns:a="http://schemas.openxmlformats.org/drawingml/2006/main" w="9525">
            <a:solidFill>
              <a:srgbClr val="B8BCC4"/>
            </a:solidFill>
            <a:prstDash val="solid"/>
          </a:ln>
        </p:spPr>
      </p:sp>
      <p:sp>
        <p:nvSpPr>
          <p:cNvPr id="7" name="">
            <a:extLst xmlns:a="http://schemas.openxmlformats.org/drawingml/2006/main">
              <a:ext uri="{FF2B5EF4-FFF2-40B4-BE49-F238E27FC236}">
                <a16:creationId xmlns:a16="http://schemas.microsoft.com/office/drawing/2014/main" id="{FEB75DC3-943A-4DD0-8208-52893BBACD59}"/>
              </a:ext>
            </a:extLst>
          </p:cNvPr>
          <p:cNvSpPr>
            <a:spLocks xmlns:a="http://schemas.openxmlformats.org/drawingml/2006/main" noGrp="1"/>
          </p:cNvSpPr>
          <p:nvPr/>
        </p:nvSpPr>
        <p:spPr>
          <a:xfrm xmlns:a="http://schemas.openxmlformats.org/drawingml/2006/main">
            <a:off x="723900" y="3238500"/>
            <a:ext cx="38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0B2E45"/>
                </a:solidFill>
              </a:defRPr>
            </a:pPr>
            <a:r>
              <a:rPr sz="1350" b="1">
                <a:solidFill>
                  <a:srgbClr val="0B2E45"/>
                </a:solidFill>
              </a:rPr>
              <a:t>1</a:t>
            </a:r>
          </a:p>
        </p:txBody>
      </p:sp>
      <p:sp>
        <p:nvSpPr>
          <p:cNvPr id="8" name="">
            <a:extLst xmlns:a="http://schemas.openxmlformats.org/drawingml/2006/main">
              <a:ext uri="{FF2B5EF4-FFF2-40B4-BE49-F238E27FC236}">
                <a16:creationId xmlns:a16="http://schemas.microsoft.com/office/drawing/2014/main" id="{EE5E5D64-165F-4581-9FD8-76A06944A9D9}"/>
              </a:ext>
            </a:extLst>
          </p:cNvPr>
          <p:cNvSpPr>
            <a:spLocks xmlns:a="http://schemas.openxmlformats.org/drawingml/2006/main" noGrp="1"/>
          </p:cNvSpPr>
          <p:nvPr/>
        </p:nvSpPr>
        <p:spPr>
          <a:xfrm xmlns:a="http://schemas.openxmlformats.org/drawingml/2006/main">
            <a:off x="723900" y="3676650"/>
            <a:ext cx="19526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75" b="1">
                <a:solidFill>
                  <a:srgbClr val="061A2B"/>
                </a:solidFill>
              </a:defRPr>
            </a:pPr>
            <a:r>
              <a:rPr sz="1575" b="1">
                <a:solidFill>
                  <a:srgbClr val="061A2B"/>
                </a:solidFill>
              </a:rPr>
              <a:t>Inspect synthetic evidence</a:t>
            </a:r>
          </a:p>
        </p:txBody>
      </p:sp>
      <p:sp>
        <p:nvSpPr>
          <p:cNvPr id="9" name="">
            <a:extLst xmlns:a="http://schemas.openxmlformats.org/drawingml/2006/main">
              <a:ext uri="{FF2B5EF4-FFF2-40B4-BE49-F238E27FC236}">
                <a16:creationId xmlns:a16="http://schemas.microsoft.com/office/drawing/2014/main" id="{5F2DB3E9-66AC-44A5-8C62-2CD17030E9BB}"/>
              </a:ext>
            </a:extLst>
          </p:cNvPr>
          <p:cNvSpPr>
            <a:spLocks xmlns:a="http://schemas.openxmlformats.org/drawingml/2006/main" noGrp="1"/>
          </p:cNvSpPr>
          <p:nvPr/>
        </p:nvSpPr>
        <p:spPr>
          <a:xfrm xmlns:a="http://schemas.openxmlformats.org/drawingml/2006/main">
            <a:off x="3219450" y="3048000"/>
            <a:ext cx="2333625" cy="1428750"/>
          </a:xfrm>
          <a:prstGeom xmlns:a="http://schemas.openxmlformats.org/drawingml/2006/main" prst="rect">
            <a:avLst/>
          </a:prstGeom>
          <a:solidFill xmlns:a="http://schemas.openxmlformats.org/drawingml/2006/main">
            <a:srgbClr val="D0EDFA"/>
          </a:solidFill>
          <a:ln xmlns:a="http://schemas.openxmlformats.org/drawingml/2006/main" w="9525">
            <a:solidFill>
              <a:srgbClr val="B8BCC4"/>
            </a:solidFill>
            <a:prstDash val="solid"/>
          </a:ln>
        </p:spPr>
      </p:sp>
      <p:sp>
        <p:nvSpPr>
          <p:cNvPr id="10" name="">
            <a:extLst xmlns:a="http://schemas.openxmlformats.org/drawingml/2006/main">
              <a:ext uri="{FF2B5EF4-FFF2-40B4-BE49-F238E27FC236}">
                <a16:creationId xmlns:a16="http://schemas.microsoft.com/office/drawing/2014/main" id="{F2ADD6AA-8398-4935-9E48-60A360A7966C}"/>
              </a:ext>
            </a:extLst>
          </p:cNvPr>
          <p:cNvSpPr>
            <a:spLocks xmlns:a="http://schemas.openxmlformats.org/drawingml/2006/main" noGrp="1"/>
          </p:cNvSpPr>
          <p:nvPr/>
        </p:nvSpPr>
        <p:spPr>
          <a:xfrm xmlns:a="http://schemas.openxmlformats.org/drawingml/2006/main">
            <a:off x="3390900" y="3238500"/>
            <a:ext cx="38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0B2E45"/>
                </a:solidFill>
              </a:defRPr>
            </a:pPr>
            <a:r>
              <a:rPr sz="1350" b="1">
                <a:solidFill>
                  <a:srgbClr val="0B2E45"/>
                </a:solidFill>
              </a:rPr>
              <a:t>2</a:t>
            </a:r>
          </a:p>
        </p:txBody>
      </p:sp>
      <p:sp>
        <p:nvSpPr>
          <p:cNvPr id="11" name="">
            <a:extLst xmlns:a="http://schemas.openxmlformats.org/drawingml/2006/main">
              <a:ext uri="{FF2B5EF4-FFF2-40B4-BE49-F238E27FC236}">
                <a16:creationId xmlns:a16="http://schemas.microsoft.com/office/drawing/2014/main" id="{62D0A67F-D4BC-4C64-AA41-B80E629274AC}"/>
              </a:ext>
            </a:extLst>
          </p:cNvPr>
          <p:cNvSpPr>
            <a:spLocks xmlns:a="http://schemas.openxmlformats.org/drawingml/2006/main" noGrp="1"/>
          </p:cNvSpPr>
          <p:nvPr/>
        </p:nvSpPr>
        <p:spPr>
          <a:xfrm xmlns:a="http://schemas.openxmlformats.org/drawingml/2006/main">
            <a:off x="3390900" y="3676650"/>
            <a:ext cx="19526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75" b="1">
                <a:solidFill>
                  <a:srgbClr val="061A2B"/>
                </a:solidFill>
              </a:defRPr>
            </a:pPr>
            <a:r>
              <a:rPr sz="1575" b="1">
                <a:solidFill>
                  <a:srgbClr val="061A2B"/>
                </a:solidFill>
              </a:rPr>
              <a:t>Run the contract or gate</a:t>
            </a:r>
          </a:p>
        </p:txBody>
      </p:sp>
      <p:sp>
        <p:nvSpPr>
          <p:cNvPr id="12" name="">
            <a:extLst xmlns:a="http://schemas.openxmlformats.org/drawingml/2006/main">
              <a:ext uri="{FF2B5EF4-FFF2-40B4-BE49-F238E27FC236}">
                <a16:creationId xmlns:a16="http://schemas.microsoft.com/office/drawing/2014/main" id="{261673D1-2999-4D27-A8FB-D2DCE4E5EBFB}"/>
              </a:ext>
            </a:extLst>
          </p:cNvPr>
          <p:cNvSpPr>
            <a:spLocks xmlns:a="http://schemas.openxmlformats.org/drawingml/2006/main" noGrp="1"/>
          </p:cNvSpPr>
          <p:nvPr/>
        </p:nvSpPr>
        <p:spPr>
          <a:xfrm xmlns:a="http://schemas.openxmlformats.org/drawingml/2006/main">
            <a:off x="5886450" y="3048000"/>
            <a:ext cx="2333625" cy="1428750"/>
          </a:xfrm>
          <a:prstGeom xmlns:a="http://schemas.openxmlformats.org/drawingml/2006/main" prst="rect">
            <a:avLst/>
          </a:prstGeom>
          <a:solidFill xmlns:a="http://schemas.openxmlformats.org/drawingml/2006/main">
            <a:srgbClr val="D9E9E5"/>
          </a:solidFill>
          <a:ln xmlns:a="http://schemas.openxmlformats.org/drawingml/2006/main" w="9525">
            <a:solidFill>
              <a:srgbClr val="B8BCC4"/>
            </a:solidFill>
            <a:prstDash val="solid"/>
          </a:ln>
        </p:spPr>
      </p:sp>
      <p:sp>
        <p:nvSpPr>
          <p:cNvPr id="13" name="">
            <a:extLst xmlns:a="http://schemas.openxmlformats.org/drawingml/2006/main">
              <a:ext uri="{FF2B5EF4-FFF2-40B4-BE49-F238E27FC236}">
                <a16:creationId xmlns:a16="http://schemas.microsoft.com/office/drawing/2014/main" id="{D8F2827D-6B0D-47D9-86EA-C601F00D5511}"/>
              </a:ext>
            </a:extLst>
          </p:cNvPr>
          <p:cNvSpPr>
            <a:spLocks xmlns:a="http://schemas.openxmlformats.org/drawingml/2006/main" noGrp="1"/>
          </p:cNvSpPr>
          <p:nvPr/>
        </p:nvSpPr>
        <p:spPr>
          <a:xfrm xmlns:a="http://schemas.openxmlformats.org/drawingml/2006/main">
            <a:off x="6057900" y="3238500"/>
            <a:ext cx="38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0B2E45"/>
                </a:solidFill>
              </a:defRPr>
            </a:pPr>
            <a:r>
              <a:rPr sz="1350" b="1">
                <a:solidFill>
                  <a:srgbClr val="0B2E45"/>
                </a:solidFill>
              </a:rPr>
              <a:t>3</a:t>
            </a:r>
          </a:p>
        </p:txBody>
      </p:sp>
      <p:sp>
        <p:nvSpPr>
          <p:cNvPr id="14" name="">
            <a:extLst xmlns:a="http://schemas.openxmlformats.org/drawingml/2006/main">
              <a:ext uri="{FF2B5EF4-FFF2-40B4-BE49-F238E27FC236}">
                <a16:creationId xmlns:a16="http://schemas.microsoft.com/office/drawing/2014/main" id="{828D5EFD-960D-4819-8272-26E3C46EB497}"/>
              </a:ext>
            </a:extLst>
          </p:cNvPr>
          <p:cNvSpPr>
            <a:spLocks xmlns:a="http://schemas.openxmlformats.org/drawingml/2006/main" noGrp="1"/>
          </p:cNvSpPr>
          <p:nvPr/>
        </p:nvSpPr>
        <p:spPr>
          <a:xfrm xmlns:a="http://schemas.openxmlformats.org/drawingml/2006/main">
            <a:off x="6057900" y="3676650"/>
            <a:ext cx="19526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75" b="1">
                <a:solidFill>
                  <a:srgbClr val="061A2B"/>
                </a:solidFill>
              </a:defRPr>
            </a:pPr>
            <a:r>
              <a:rPr sz="1575" b="1">
                <a:solidFill>
                  <a:srgbClr val="061A2B"/>
                </a:solidFill>
              </a:rPr>
              <a:t>Interpret uncertainty</a:t>
            </a:r>
          </a:p>
        </p:txBody>
      </p:sp>
      <p:sp>
        <p:nvSpPr>
          <p:cNvPr id="15" name="">
            <a:extLst xmlns:a="http://schemas.openxmlformats.org/drawingml/2006/main">
              <a:ext uri="{FF2B5EF4-FFF2-40B4-BE49-F238E27FC236}">
                <a16:creationId xmlns:a16="http://schemas.microsoft.com/office/drawing/2014/main" id="{CCFDEF6F-B1E9-4043-9FA6-9CDA0F897D20}"/>
              </a:ext>
            </a:extLst>
          </p:cNvPr>
          <p:cNvSpPr>
            <a:spLocks xmlns:a="http://schemas.openxmlformats.org/drawingml/2006/main" noGrp="1"/>
          </p:cNvSpPr>
          <p:nvPr/>
        </p:nvSpPr>
        <p:spPr>
          <a:xfrm xmlns:a="http://schemas.openxmlformats.org/drawingml/2006/main">
            <a:off x="8553450" y="3048000"/>
            <a:ext cx="2333625" cy="1428750"/>
          </a:xfrm>
          <a:prstGeom xmlns:a="http://schemas.openxmlformats.org/drawingml/2006/main" prst="rect">
            <a:avLst/>
          </a:prstGeom>
          <a:solidFill xmlns:a="http://schemas.openxmlformats.org/drawingml/2006/main">
            <a:srgbClr val="D9E9E5"/>
          </a:solidFill>
          <a:ln xmlns:a="http://schemas.openxmlformats.org/drawingml/2006/main" w="9525">
            <a:solidFill>
              <a:srgbClr val="B8BCC4"/>
            </a:solidFill>
            <a:prstDash val="solid"/>
          </a:ln>
        </p:spPr>
      </p:sp>
      <p:sp>
        <p:nvSpPr>
          <p:cNvPr id="16" name="">
            <a:extLst xmlns:a="http://schemas.openxmlformats.org/drawingml/2006/main">
              <a:ext uri="{FF2B5EF4-FFF2-40B4-BE49-F238E27FC236}">
                <a16:creationId xmlns:a16="http://schemas.microsoft.com/office/drawing/2014/main" id="{AB6AD7DA-F388-4C83-AB4F-C54743D47BD2}"/>
              </a:ext>
            </a:extLst>
          </p:cNvPr>
          <p:cNvSpPr>
            <a:spLocks xmlns:a="http://schemas.openxmlformats.org/drawingml/2006/main" noGrp="1"/>
          </p:cNvSpPr>
          <p:nvPr/>
        </p:nvSpPr>
        <p:spPr>
          <a:xfrm xmlns:a="http://schemas.openxmlformats.org/drawingml/2006/main">
            <a:off x="8724900" y="3238500"/>
            <a:ext cx="381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350" b="1">
                <a:solidFill>
                  <a:srgbClr val="0B2E45"/>
                </a:solidFill>
              </a:defRPr>
            </a:pPr>
            <a:r>
              <a:rPr sz="1350" b="1">
                <a:solidFill>
                  <a:srgbClr val="0B2E45"/>
                </a:solidFill>
              </a:rPr>
              <a:t>4</a:t>
            </a:r>
          </a:p>
        </p:txBody>
      </p:sp>
      <p:sp>
        <p:nvSpPr>
          <p:cNvPr id="17" name="">
            <a:extLst xmlns:a="http://schemas.openxmlformats.org/drawingml/2006/main">
              <a:ext uri="{FF2B5EF4-FFF2-40B4-BE49-F238E27FC236}">
                <a16:creationId xmlns:a16="http://schemas.microsoft.com/office/drawing/2014/main" id="{79812F01-62CA-47B9-A8A0-E0D7251A01FB}"/>
              </a:ext>
            </a:extLst>
          </p:cNvPr>
          <p:cNvSpPr>
            <a:spLocks xmlns:a="http://schemas.openxmlformats.org/drawingml/2006/main" noGrp="1"/>
          </p:cNvSpPr>
          <p:nvPr/>
        </p:nvSpPr>
        <p:spPr>
          <a:xfrm xmlns:a="http://schemas.openxmlformats.org/drawingml/2006/main">
            <a:off x="8724900" y="3676650"/>
            <a:ext cx="19526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75" b="1">
                <a:solidFill>
                  <a:srgbClr val="061A2B"/>
                </a:solidFill>
              </a:defRPr>
            </a:pPr>
            <a:r>
              <a:rPr sz="1575" b="1">
                <a:solidFill>
                  <a:srgbClr val="061A2B"/>
                </a:solidFill>
              </a:rPr>
              <a:t>Write an abstention case</a:t>
            </a:r>
          </a:p>
        </p:txBody>
      </p:sp>
    </p:spTree>
    <p:extLst>
      <p:ext uri="{BB962C8B-B14F-4D97-AF65-F5344CB8AC3E}">
        <p14:creationId xmlns:p14="http://schemas.microsoft.com/office/powerpoint/2010/main" val="1266138110"/>
      </p:ext>
    </p:extLst>
  </p:cSld>
</p:sld>
</file>

<file path=ppt/slides/slide6.xml><?xml version="1.0" encoding="utf-8"?>
<p:sld xmlns:p="http://schemas.openxmlformats.org/presentationml/2006/main">
  <p:cSld>
    <p:bg>
      <p:bgPr>
        <a:solidFill xmlns:a="http://schemas.openxmlformats.org/drawingml/2006/main">
          <a:srgbClr val="F4F0E6"/>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45AEA88-6D78-4536-BAF1-949EDBE0A2E4}"/>
              </a:ext>
            </a:extLst>
          </p:cNvPr>
          <p:cNvSpPr>
            <a:spLocks xmlns:a="http://schemas.openxmlformats.org/drawingml/2006/main" noGrp="1"/>
          </p:cNvSpPr>
          <p:nvPr/>
        </p:nvSpPr>
        <p:spPr>
          <a:xfrm xmlns:a="http://schemas.openxmlformats.org/drawingml/2006/main">
            <a:off x="552450" y="266700"/>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900" b="1">
                <a:solidFill>
                  <a:srgbClr val="4E6472"/>
                </a:solidFill>
              </a:defRPr>
            </a:pPr>
            <a:r>
              <a:rPr sz="900" b="1">
                <a:solidFill>
                  <a:srgbClr val="4E6472"/>
                </a:solidFill>
              </a:rPr>
              <a:t>SRAI BOOK 7  |  V7_0_N01</a:t>
            </a:r>
          </a:p>
        </p:txBody>
      </p:sp>
      <p:sp>
        <p:nvSpPr>
          <p:cNvPr id="2" name="">
            <a:extLst xmlns:a="http://schemas.openxmlformats.org/drawingml/2006/main">
              <a:ext uri="{FF2B5EF4-FFF2-40B4-BE49-F238E27FC236}">
                <a16:creationId xmlns:a16="http://schemas.microsoft.com/office/drawing/2014/main" id="{6879084B-6B00-460C-90DE-D75B211CB0C1}"/>
              </a:ext>
            </a:extLst>
          </p:cNvPr>
          <p:cNvSpPr>
            <a:spLocks xmlns:a="http://schemas.openxmlformats.org/drawingml/2006/main" noGrp="1"/>
          </p:cNvSpPr>
          <p:nvPr/>
        </p:nvSpPr>
        <p:spPr>
          <a:xfrm xmlns:a="http://schemas.openxmlformats.org/drawingml/2006/main">
            <a:off x="10953750" y="61912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4E6472"/>
                </a:solidFill>
              </a:defRPr>
            </a:pPr>
            <a:r>
              <a:rPr sz="900" b="1">
                <a:solidFill>
                  <a:srgbClr val="4E6472"/>
                </a:solidFill>
              </a:rPr>
              <a:t>06</a:t>
            </a:r>
          </a:p>
        </p:txBody>
      </p:sp>
      <p:sp>
        <p:nvSpPr>
          <p:cNvPr id="3" name="">
            <a:extLst xmlns:a="http://schemas.openxmlformats.org/drawingml/2006/main">
              <a:ext uri="{FF2B5EF4-FFF2-40B4-BE49-F238E27FC236}">
                <a16:creationId xmlns:a16="http://schemas.microsoft.com/office/drawing/2014/main" id="{4C2BF1DD-9642-451F-AB86-2BDA1DBAEDB5}"/>
              </a:ext>
            </a:extLst>
          </p:cNvPr>
          <p:cNvSpPr>
            <a:spLocks xmlns:a="http://schemas.openxmlformats.org/drawingml/2006/main" noGrp="1"/>
          </p:cNvSpPr>
          <p:nvPr/>
        </p:nvSpPr>
        <p:spPr>
          <a:xfrm xmlns:a="http://schemas.openxmlformats.org/drawingml/2006/main">
            <a:off x="552450" y="609600"/>
            <a:ext cx="11087100" cy="9525"/>
          </a:xfrm>
          <a:prstGeom xmlns:a="http://schemas.openxmlformats.org/drawingml/2006/main" prst="rect">
            <a:avLst/>
          </a:prstGeom>
          <a:solidFill xmlns:a="http://schemas.openxmlformats.org/drawingml/2006/main">
            <a:srgbClr val="B8C3BD"/>
          </a:solidFill>
          <a:ln xmlns:a="http://schemas.openxmlformats.org/drawingml/2006/main" w="9525">
            <a:solidFill>
              <a:srgbClr val="B8C3BD"/>
            </a:solidFill>
            <a:prstDash val="solid"/>
          </a:ln>
        </p:spPr>
      </p:sp>
      <p:sp>
        <p:nvSpPr>
          <p:cNvPr id="4" name="">
            <a:extLst xmlns:a="http://schemas.openxmlformats.org/drawingml/2006/main">
              <a:ext uri="{FF2B5EF4-FFF2-40B4-BE49-F238E27FC236}">
                <a16:creationId xmlns:a16="http://schemas.microsoft.com/office/drawing/2014/main" id="{CB9A4B83-B662-4598-AFB1-742477209542}"/>
              </a:ext>
            </a:extLst>
          </p:cNvPr>
          <p:cNvSpPr>
            <a:spLocks xmlns:a="http://schemas.openxmlformats.org/drawingml/2006/main" noGrp="1"/>
          </p:cNvSpPr>
          <p:nvPr/>
        </p:nvSpPr>
        <p:spPr>
          <a:xfrm xmlns:a="http://schemas.openxmlformats.org/drawingml/2006/main">
            <a:off x="552450" y="8953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061A2B"/>
                </a:solidFill>
              </a:defRPr>
            </a:pPr>
            <a:r>
              <a:rPr sz="2850" b="1">
                <a:solidFill>
                  <a:srgbClr val="061A2B"/>
                </a:solidFill>
              </a:rPr>
              <a:t>Transfer the contract to another sector</a:t>
            </a:r>
          </a:p>
        </p:txBody>
      </p:sp>
      <p:sp>
        <p:nvSpPr>
          <p:cNvPr id="5" name="">
            <a:extLst xmlns:a="http://schemas.openxmlformats.org/drawingml/2006/main">
              <a:ext uri="{FF2B5EF4-FFF2-40B4-BE49-F238E27FC236}">
                <a16:creationId xmlns:a16="http://schemas.microsoft.com/office/drawing/2014/main" id="{37A7D800-F032-47D0-9CC8-D78008DEBB39}"/>
              </a:ext>
            </a:extLst>
          </p:cNvPr>
          <p:cNvSpPr>
            <a:spLocks xmlns:a="http://schemas.openxmlformats.org/drawingml/2006/main" noGrp="1"/>
          </p:cNvSpPr>
          <p:nvPr/>
        </p:nvSpPr>
        <p:spPr>
          <a:xfrm xmlns:a="http://schemas.openxmlformats.org/drawingml/2006/main">
            <a:off x="552450" y="1809750"/>
            <a:ext cx="1000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950" b="1">
                <a:solidFill>
                  <a:srgbClr val="102A3A"/>
                </a:solidFill>
              </a:defRPr>
            </a:pPr>
            <a:r>
              <a:rPr sz="1950" b="1">
                <a:solidFill>
                  <a:srgbClr val="102A3A"/>
                </a:solidFill>
              </a:rPr>
              <a:t>Choose health, education, agriculture, or habitat.</a:t>
            </a:r>
          </a:p>
        </p:txBody>
      </p:sp>
      <p:sp>
        <p:nvSpPr>
          <p:cNvPr id="6" name="">
            <a:extLst xmlns:a="http://schemas.openxmlformats.org/drawingml/2006/main">
              <a:ext uri="{FF2B5EF4-FFF2-40B4-BE49-F238E27FC236}">
                <a16:creationId xmlns:a16="http://schemas.microsoft.com/office/drawing/2014/main" id="{2DAB1602-7C7A-42E2-9BCD-CAEBFD1D466A}"/>
              </a:ext>
            </a:extLst>
          </p:cNvPr>
          <p:cNvSpPr>
            <a:spLocks xmlns:a="http://schemas.openxmlformats.org/drawingml/2006/main" noGrp="1"/>
          </p:cNvSpPr>
          <p:nvPr/>
        </p:nvSpPr>
        <p:spPr>
          <a:xfrm xmlns:a="http://schemas.openxmlformats.org/drawingml/2006/main">
            <a:off x="552450" y="2619375"/>
            <a:ext cx="428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1">
                <a:solidFill>
                  <a:srgbClr val="0B2E45"/>
                </a:solidFill>
              </a:defRPr>
            </a:pPr>
            <a:r>
              <a:rPr sz="1650" b="1">
                <a:solidFill>
                  <a:srgbClr val="0B2E45"/>
                </a:solidFill>
              </a:rPr>
              <a:t>1</a:t>
            </a:r>
          </a:p>
        </p:txBody>
      </p:sp>
      <p:sp>
        <p:nvSpPr>
          <p:cNvPr id="7" name="">
            <a:extLst xmlns:a="http://schemas.openxmlformats.org/drawingml/2006/main">
              <a:ext uri="{FF2B5EF4-FFF2-40B4-BE49-F238E27FC236}">
                <a16:creationId xmlns:a16="http://schemas.microsoft.com/office/drawing/2014/main" id="{F14A12AA-B4C4-40D1-B288-9FB97854D159}"/>
              </a:ext>
            </a:extLst>
          </p:cNvPr>
          <p:cNvSpPr>
            <a:spLocks xmlns:a="http://schemas.openxmlformats.org/drawingml/2006/main" noGrp="1"/>
          </p:cNvSpPr>
          <p:nvPr/>
        </p:nvSpPr>
        <p:spPr>
          <a:xfrm xmlns:a="http://schemas.openxmlformats.org/drawingml/2006/main">
            <a:off x="1104900" y="2590800"/>
            <a:ext cx="7620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800" b="0">
                <a:solidFill>
                  <a:srgbClr val="102A3A"/>
                </a:solidFill>
              </a:defRPr>
            </a:pPr>
            <a:r>
              <a:rPr sz="1800" b="0">
                <a:solidFill>
                  <a:srgbClr val="102A3A"/>
                </a:solidFill>
              </a:rPr>
              <a:t>Name the decision owner and lawful action.</a:t>
            </a:r>
          </a:p>
        </p:txBody>
      </p:sp>
      <p:sp>
        <p:nvSpPr>
          <p:cNvPr id="8" name="">
            <a:extLst xmlns:a="http://schemas.openxmlformats.org/drawingml/2006/main">
              <a:ext uri="{FF2B5EF4-FFF2-40B4-BE49-F238E27FC236}">
                <a16:creationId xmlns:a16="http://schemas.microsoft.com/office/drawing/2014/main" id="{6157DCC8-B371-4371-8F55-234B24E6C6CC}"/>
              </a:ext>
            </a:extLst>
          </p:cNvPr>
          <p:cNvSpPr>
            <a:spLocks xmlns:a="http://schemas.openxmlformats.org/drawingml/2006/main" noGrp="1"/>
          </p:cNvSpPr>
          <p:nvPr/>
        </p:nvSpPr>
        <p:spPr>
          <a:xfrm xmlns:a="http://schemas.openxmlformats.org/drawingml/2006/main">
            <a:off x="552450" y="3286125"/>
            <a:ext cx="428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1">
                <a:solidFill>
                  <a:srgbClr val="0B2E45"/>
                </a:solidFill>
              </a:defRPr>
            </a:pPr>
            <a:r>
              <a:rPr sz="1650" b="1">
                <a:solidFill>
                  <a:srgbClr val="0B2E45"/>
                </a:solidFill>
              </a:rPr>
              <a:t>2</a:t>
            </a:r>
          </a:p>
        </p:txBody>
      </p:sp>
      <p:sp>
        <p:nvSpPr>
          <p:cNvPr id="9" name="">
            <a:extLst xmlns:a="http://schemas.openxmlformats.org/drawingml/2006/main">
              <a:ext uri="{FF2B5EF4-FFF2-40B4-BE49-F238E27FC236}">
                <a16:creationId xmlns:a16="http://schemas.microsoft.com/office/drawing/2014/main" id="{7FBDD933-11EF-4C04-8F65-645359FAFD88}"/>
              </a:ext>
            </a:extLst>
          </p:cNvPr>
          <p:cNvSpPr>
            <a:spLocks xmlns:a="http://schemas.openxmlformats.org/drawingml/2006/main" noGrp="1"/>
          </p:cNvSpPr>
          <p:nvPr/>
        </p:nvSpPr>
        <p:spPr>
          <a:xfrm xmlns:a="http://schemas.openxmlformats.org/drawingml/2006/main">
            <a:off x="1104900" y="3257550"/>
            <a:ext cx="7620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800" b="0">
                <a:solidFill>
                  <a:srgbClr val="102A3A"/>
                </a:solidFill>
              </a:defRPr>
            </a:pPr>
            <a:r>
              <a:rPr sz="1800" b="0">
                <a:solidFill>
                  <a:srgbClr val="102A3A"/>
                </a:solidFill>
              </a:rPr>
              <a:t>Define the evidence, horizon, and failure conditions.</a:t>
            </a:r>
          </a:p>
        </p:txBody>
      </p:sp>
      <p:sp>
        <p:nvSpPr>
          <p:cNvPr id="10" name="">
            <a:extLst xmlns:a="http://schemas.openxmlformats.org/drawingml/2006/main">
              <a:ext uri="{FF2B5EF4-FFF2-40B4-BE49-F238E27FC236}">
                <a16:creationId xmlns:a16="http://schemas.microsoft.com/office/drawing/2014/main" id="{437FB08F-74A6-4F4A-82B3-F0E9C003D003}"/>
              </a:ext>
            </a:extLst>
          </p:cNvPr>
          <p:cNvSpPr>
            <a:spLocks xmlns:a="http://schemas.openxmlformats.org/drawingml/2006/main" noGrp="1"/>
          </p:cNvSpPr>
          <p:nvPr/>
        </p:nvSpPr>
        <p:spPr>
          <a:xfrm xmlns:a="http://schemas.openxmlformats.org/drawingml/2006/main">
            <a:off x="552450" y="3952875"/>
            <a:ext cx="428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650" b="1">
                <a:solidFill>
                  <a:srgbClr val="0B2E45"/>
                </a:solidFill>
              </a:defRPr>
            </a:pPr>
            <a:r>
              <a:rPr sz="1650" b="1">
                <a:solidFill>
                  <a:srgbClr val="0B2E45"/>
                </a:solidFill>
              </a:rPr>
              <a:t>3</a:t>
            </a:r>
          </a:p>
        </p:txBody>
      </p:sp>
      <p:sp>
        <p:nvSpPr>
          <p:cNvPr id="11" name="">
            <a:extLst xmlns:a="http://schemas.openxmlformats.org/drawingml/2006/main">
              <a:ext uri="{FF2B5EF4-FFF2-40B4-BE49-F238E27FC236}">
                <a16:creationId xmlns:a16="http://schemas.microsoft.com/office/drawing/2014/main" id="{C569A06A-7218-44CC-9AED-28EC91A6A035}"/>
              </a:ext>
            </a:extLst>
          </p:cNvPr>
          <p:cNvSpPr>
            <a:spLocks xmlns:a="http://schemas.openxmlformats.org/drawingml/2006/main" noGrp="1"/>
          </p:cNvSpPr>
          <p:nvPr/>
        </p:nvSpPr>
        <p:spPr>
          <a:xfrm xmlns:a="http://schemas.openxmlformats.org/drawingml/2006/main">
            <a:off x="1104900" y="3924300"/>
            <a:ext cx="7620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800" b="0">
                <a:solidFill>
                  <a:srgbClr val="102A3A"/>
                </a:solidFill>
              </a:defRPr>
            </a:pPr>
            <a:r>
              <a:rPr sz="1800" b="0">
                <a:solidFill>
                  <a:srgbClr val="102A3A"/>
                </a:solidFill>
              </a:rPr>
              <a:t>State when to abstain, escalate, monitor, and retire.</a:t>
            </a:r>
          </a:p>
        </p:txBody>
      </p:sp>
      <p:sp>
        <p:nvSpPr>
          <p:cNvPr id="12" name="">
            <a:extLst xmlns:a="http://schemas.openxmlformats.org/drawingml/2006/main">
              <a:ext uri="{FF2B5EF4-FFF2-40B4-BE49-F238E27FC236}">
                <a16:creationId xmlns:a16="http://schemas.microsoft.com/office/drawing/2014/main" id="{C009C1C1-3DDB-4038-8963-51BC957F083B}"/>
              </a:ext>
            </a:extLst>
          </p:cNvPr>
          <p:cNvSpPr>
            <a:spLocks xmlns:a="http://schemas.openxmlformats.org/drawingml/2006/main" noGrp="1"/>
          </p:cNvSpPr>
          <p:nvPr/>
        </p:nvSpPr>
        <p:spPr>
          <a:xfrm xmlns:a="http://schemas.openxmlformats.org/drawingml/2006/main">
            <a:off x="8858250" y="2400300"/>
            <a:ext cx="2190750" cy="2190750"/>
          </a:xfrm>
          <a:prstGeom xmlns:a="http://schemas.openxmlformats.org/drawingml/2006/main" prst="rect">
            <a:avLst/>
          </a:prstGeom>
          <a:solidFill xmlns:a="http://schemas.openxmlformats.org/drawingml/2006/main">
            <a:srgbClr val="D9E9E5"/>
          </a:solidFill>
          <a:ln xmlns:a="http://schemas.openxmlformats.org/drawingml/2006/main" w="9525">
            <a:solidFill>
              <a:srgbClr val="D4DEE9"/>
            </a:solidFill>
            <a:prstDash val="solid"/>
          </a:ln>
        </p:spPr>
      </p:sp>
      <p:sp>
        <p:nvSpPr>
          <p:cNvPr id="13" name="">
            <a:extLst xmlns:a="http://schemas.openxmlformats.org/drawingml/2006/main">
              <a:ext uri="{FF2B5EF4-FFF2-40B4-BE49-F238E27FC236}">
                <a16:creationId xmlns:a16="http://schemas.microsoft.com/office/drawing/2014/main" id="{5FD67458-FACB-407D-85A3-5929170F88B5}"/>
              </a:ext>
            </a:extLst>
          </p:cNvPr>
          <p:cNvSpPr>
            <a:spLocks xmlns:a="http://schemas.openxmlformats.org/drawingml/2006/main" noGrp="1"/>
          </p:cNvSpPr>
          <p:nvPr/>
        </p:nvSpPr>
        <p:spPr>
          <a:xfrm xmlns:a="http://schemas.openxmlformats.org/drawingml/2006/main">
            <a:off x="9144000" y="2667000"/>
            <a:ext cx="1619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125" b="1">
                <a:solidFill>
                  <a:srgbClr val="DCA24A"/>
                </a:solidFill>
              </a:defRPr>
            </a:pPr>
            <a:r>
              <a:rPr sz="1125" b="1">
                <a:solidFill>
                  <a:srgbClr val="DCA24A"/>
                </a:solidFill>
              </a:rPr>
              <a:t>SUCCESS</a:t>
            </a:r>
          </a:p>
        </p:txBody>
      </p:sp>
      <p:sp>
        <p:nvSpPr>
          <p:cNvPr id="14" name="">
            <a:extLst xmlns:a="http://schemas.openxmlformats.org/drawingml/2006/main">
              <a:ext uri="{FF2B5EF4-FFF2-40B4-BE49-F238E27FC236}">
                <a16:creationId xmlns:a16="http://schemas.microsoft.com/office/drawing/2014/main" id="{A7FCD4E6-2E91-4D71-B02D-78573BB8079B}"/>
              </a:ext>
            </a:extLst>
          </p:cNvPr>
          <p:cNvSpPr>
            <a:spLocks xmlns:a="http://schemas.openxmlformats.org/drawingml/2006/main" noGrp="1"/>
          </p:cNvSpPr>
          <p:nvPr/>
        </p:nvSpPr>
        <p:spPr>
          <a:xfrm xmlns:a="http://schemas.openxmlformats.org/drawingml/2006/main">
            <a:off x="9124950" y="3143250"/>
            <a:ext cx="1666875"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00" b="1">
                <a:solidFill>
                  <a:srgbClr val="061A2B"/>
                </a:solidFill>
              </a:defRPr>
            </a:pPr>
            <a:r>
              <a:rPr sz="1500" b="1">
                <a:solidFill>
                  <a:srgbClr val="061A2B"/>
                </a:solidFill>
              </a:rPr>
              <a:t>A reviewer sees</a:t>
            </a:r>
          </a:p>
          <a:p xmlns:a="http://schemas.openxmlformats.org/drawingml/2006/main">
            <a:pPr algn="ctr">
              <a:buNone/>
              <a:defRPr sz="1500" b="1">
                <a:solidFill>
                  <a:srgbClr val="061A2B"/>
                </a:solidFill>
              </a:defRPr>
            </a:pPr>
            <a:r>
              <a:rPr sz="1500" b="1">
                <a:solidFill>
                  <a:srgbClr val="061A2B"/>
                </a:solidFill>
              </a:rPr>
              <a:t>what is known,</a:t>
            </a:r>
          </a:p>
          <a:p xmlns:a="http://schemas.openxmlformats.org/drawingml/2006/main">
            <a:pPr algn="ctr">
              <a:buNone/>
              <a:defRPr sz="1500" b="1">
                <a:solidFill>
                  <a:srgbClr val="061A2B"/>
                </a:solidFill>
              </a:defRPr>
            </a:pPr>
            <a:r>
              <a:rPr sz="1500" b="1">
                <a:solidFill>
                  <a:srgbClr val="061A2B"/>
                </a:solidFill>
              </a:rPr>
              <a:t>what is uncertain,</a:t>
            </a:r>
          </a:p>
          <a:p xmlns:a="http://schemas.openxmlformats.org/drawingml/2006/main">
            <a:pPr algn="ctr">
              <a:buNone/>
              <a:defRPr sz="1500" b="1">
                <a:solidFill>
                  <a:srgbClr val="061A2B"/>
                </a:solidFill>
              </a:defRPr>
            </a:pPr>
            <a:r>
              <a:rPr sz="1500" b="1">
                <a:solidFill>
                  <a:srgbClr val="061A2B"/>
                </a:solidFill>
              </a:rPr>
              <a:t>and who </a:t>
            </a:r>
            <a:r>
              <a:rPr sz="1500" b="1">
                <a:solidFill>
                  <a:srgbClr val="061A2B"/>
                </a:solidFill>
              </a:rPr>
              <a:t>decides.</a:t>
            </a:r>
          </a:p>
        </p:txBody>
      </p:sp>
    </p:spTree>
    <p:extLst>
      <p:ext uri="{BB962C8B-B14F-4D97-AF65-F5344CB8AC3E}">
        <p14:creationId xmlns:p14="http://schemas.microsoft.com/office/powerpoint/2010/main" val="1488518892"/>
      </p:ext>
    </p:extLst>
  </p:cSld>
</p:sld>
</file>

<file path=ppt/slides/slide7.xml><?xml version="1.0" encoding="utf-8"?>
<p:sld xmlns:p="http://schemas.openxmlformats.org/presentationml/2006/main">
  <p:cSld>
    <p:bg>
      <p:bgPr>
        <a:solidFill xmlns:a="http://schemas.openxmlformats.org/drawingml/2006/main">
          <a:srgbClr val="061A2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E10E5A2-6CEA-40A7-BCCD-0CB3A89B73D1}"/>
              </a:ext>
            </a:extLst>
          </p:cNvPr>
          <p:cNvSpPr>
            <a:spLocks xmlns:a="http://schemas.openxmlformats.org/drawingml/2006/main" noGrp="1"/>
          </p:cNvSpPr>
          <p:nvPr/>
        </p:nvSpPr>
        <p:spPr>
          <a:xfrm xmlns:a="http://schemas.openxmlformats.org/drawingml/2006/main">
            <a:off x="552450" y="266700"/>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900" b="1">
                <a:solidFill>
                  <a:srgbClr val="4E6472"/>
                </a:solidFill>
              </a:defRPr>
            </a:pPr>
            <a:r>
              <a:rPr sz="900" b="1">
                <a:solidFill>
                  <a:srgbClr val="4E6472"/>
                </a:solidFill>
              </a:rPr>
              <a:t>SRAI BOOK 7  |  V7_0_N01</a:t>
            </a:r>
          </a:p>
        </p:txBody>
      </p:sp>
      <p:sp>
        <p:nvSpPr>
          <p:cNvPr id="2" name="">
            <a:extLst xmlns:a="http://schemas.openxmlformats.org/drawingml/2006/main">
              <a:ext uri="{FF2B5EF4-FFF2-40B4-BE49-F238E27FC236}">
                <a16:creationId xmlns:a16="http://schemas.microsoft.com/office/drawing/2014/main" id="{FA5536C5-ABF9-4C1E-B6AA-FAE4F11DE91C}"/>
              </a:ext>
            </a:extLst>
          </p:cNvPr>
          <p:cNvSpPr>
            <a:spLocks xmlns:a="http://schemas.openxmlformats.org/drawingml/2006/main" noGrp="1"/>
          </p:cNvSpPr>
          <p:nvPr/>
        </p:nvSpPr>
        <p:spPr>
          <a:xfrm xmlns:a="http://schemas.openxmlformats.org/drawingml/2006/main">
            <a:off x="10953750" y="61912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4E6472"/>
                </a:solidFill>
              </a:defRPr>
            </a:pPr>
            <a:r>
              <a:rPr sz="900" b="1">
                <a:solidFill>
                  <a:srgbClr val="4E6472"/>
                </a:solidFill>
              </a:rPr>
              <a:t>07</a:t>
            </a:r>
          </a:p>
        </p:txBody>
      </p:sp>
      <p:sp>
        <p:nvSpPr>
          <p:cNvPr id="3" name="">
            <a:extLst xmlns:a="http://schemas.openxmlformats.org/drawingml/2006/main">
              <a:ext uri="{FF2B5EF4-FFF2-40B4-BE49-F238E27FC236}">
                <a16:creationId xmlns:a16="http://schemas.microsoft.com/office/drawing/2014/main" id="{90BE652B-B5CC-4DAD-AE0B-A9F836ED5338}"/>
              </a:ext>
            </a:extLst>
          </p:cNvPr>
          <p:cNvSpPr>
            <a:spLocks xmlns:a="http://schemas.openxmlformats.org/drawingml/2006/main" noGrp="1"/>
          </p:cNvSpPr>
          <p:nvPr/>
        </p:nvSpPr>
        <p:spPr>
          <a:xfrm xmlns:a="http://schemas.openxmlformats.org/drawingml/2006/main">
            <a:off x="552450" y="609600"/>
            <a:ext cx="11087100" cy="9525"/>
          </a:xfrm>
          <a:prstGeom xmlns:a="http://schemas.openxmlformats.org/drawingml/2006/main" prst="rect">
            <a:avLst/>
          </a:prstGeom>
          <a:solidFill xmlns:a="http://schemas.openxmlformats.org/drawingml/2006/main">
            <a:srgbClr val="B8C3BD"/>
          </a:solidFill>
          <a:ln xmlns:a="http://schemas.openxmlformats.org/drawingml/2006/main" w="9525">
            <a:solidFill>
              <a:srgbClr val="B8C3BD"/>
            </a:solidFill>
            <a:prstDash val="solid"/>
          </a:ln>
        </p:spPr>
      </p:sp>
      <p:sp>
        <p:nvSpPr>
          <p:cNvPr id="4" name="">
            <a:extLst xmlns:a="http://schemas.openxmlformats.org/drawingml/2006/main">
              <a:ext uri="{FF2B5EF4-FFF2-40B4-BE49-F238E27FC236}">
                <a16:creationId xmlns:a16="http://schemas.microsoft.com/office/drawing/2014/main" id="{52343668-C79E-4F84-844B-F0FBDE51BCDB}"/>
              </a:ext>
            </a:extLst>
          </p:cNvPr>
          <p:cNvSpPr>
            <a:spLocks xmlns:a="http://schemas.openxmlformats.org/drawingml/2006/main" noGrp="1"/>
          </p:cNvSpPr>
          <p:nvPr/>
        </p:nvSpPr>
        <p:spPr>
          <a:xfrm xmlns:a="http://schemas.openxmlformats.org/drawingml/2006/main">
            <a:off x="552450" y="895350"/>
            <a:ext cx="1047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F7F4EC"/>
                </a:solidFill>
              </a:defRPr>
            </a:pPr>
            <a:r>
              <a:rPr sz="2850" b="1">
                <a:solidFill>
                  <a:srgbClr val="F7F4EC"/>
                </a:solidFill>
              </a:rPr>
              <a:t>Guardrails are part of the analytical specification</a:t>
            </a:r>
          </a:p>
        </p:txBody>
      </p:sp>
      <p:sp>
        <p:nvSpPr>
          <p:cNvPr id="5" name="">
            <a:extLst xmlns:a="http://schemas.openxmlformats.org/drawingml/2006/main">
              <a:ext uri="{FF2B5EF4-FFF2-40B4-BE49-F238E27FC236}">
                <a16:creationId xmlns:a16="http://schemas.microsoft.com/office/drawing/2014/main" id="{26B9C733-55C8-4D78-8CB3-CEE606898115}"/>
              </a:ext>
            </a:extLst>
          </p:cNvPr>
          <p:cNvSpPr>
            <a:spLocks xmlns:a="http://schemas.openxmlformats.org/drawingml/2006/main" noGrp="1"/>
          </p:cNvSpPr>
          <p:nvPr/>
        </p:nvSpPr>
        <p:spPr>
          <a:xfrm xmlns:a="http://schemas.openxmlformats.org/drawingml/2006/main">
            <a:off x="552450" y="1809750"/>
            <a:ext cx="4762500" cy="2857500"/>
          </a:xfrm>
          <a:prstGeom xmlns:a="http://schemas.openxmlformats.org/drawingml/2006/main" prst="rect">
            <a:avLst/>
          </a:prstGeom>
          <a:solidFill xmlns:a="http://schemas.openxmlformats.org/drawingml/2006/main">
            <a:srgbClr val="F6F8FA"/>
          </a:solidFill>
          <a:ln xmlns:a="http://schemas.openxmlformats.org/drawingml/2006/main" w="9525">
            <a:solidFill>
              <a:srgbClr val="D4DEE9"/>
            </a:solidFill>
            <a:prstDash val="solid"/>
          </a:ln>
        </p:spPr>
      </p:sp>
      <p:sp>
        <p:nvSpPr>
          <p:cNvPr id="6" name="">
            <a:extLst xmlns:a="http://schemas.openxmlformats.org/drawingml/2006/main">
              <a:ext uri="{FF2B5EF4-FFF2-40B4-BE49-F238E27FC236}">
                <a16:creationId xmlns:a16="http://schemas.microsoft.com/office/drawing/2014/main" id="{22176ADA-CFA1-439A-8245-9DDFBE3860C0}"/>
              </a:ext>
            </a:extLst>
          </p:cNvPr>
          <p:cNvSpPr>
            <a:spLocks xmlns:a="http://schemas.openxmlformats.org/drawingml/2006/main" noGrp="1"/>
          </p:cNvSpPr>
          <p:nvPr/>
        </p:nvSpPr>
        <p:spPr>
          <a:xfrm xmlns:a="http://schemas.openxmlformats.org/drawingml/2006/main">
            <a:off x="819150" y="2095500"/>
            <a:ext cx="419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125" b="1">
                <a:solidFill>
                  <a:srgbClr val="0B2E45"/>
                </a:solidFill>
              </a:defRPr>
            </a:pPr>
            <a:r>
              <a:rPr sz="1125" b="1">
                <a:solidFill>
                  <a:srgbClr val="0B2E45"/>
                </a:solidFill>
              </a:rPr>
              <a:t>REQUIRED</a:t>
            </a:r>
          </a:p>
        </p:txBody>
      </p:sp>
      <p:sp>
        <p:nvSpPr>
          <p:cNvPr id="7" name="">
            <a:extLst xmlns:a="http://schemas.openxmlformats.org/drawingml/2006/main">
              <a:ext uri="{FF2B5EF4-FFF2-40B4-BE49-F238E27FC236}">
                <a16:creationId xmlns:a16="http://schemas.microsoft.com/office/drawing/2014/main" id="{5304AD1B-8081-4C72-B622-88A102F26F5D}"/>
              </a:ext>
            </a:extLst>
          </p:cNvPr>
          <p:cNvSpPr>
            <a:spLocks xmlns:a="http://schemas.openxmlformats.org/drawingml/2006/main" noGrp="1"/>
          </p:cNvSpPr>
          <p:nvPr/>
        </p:nvSpPr>
        <p:spPr>
          <a:xfrm xmlns:a="http://schemas.openxmlformats.org/drawingml/2006/main">
            <a:off x="819150" y="2609850"/>
            <a:ext cx="400050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875" b="1">
                <a:solidFill>
                  <a:srgbClr val="061A2B"/>
                </a:solidFill>
              </a:defRPr>
            </a:pPr>
            <a:r>
              <a:rPr sz="1875" b="1">
                <a:solidFill>
                  <a:srgbClr val="061A2B"/>
                </a:solidFill>
              </a:rPr>
              <a:t>Evidence provenance</a:t>
            </a:r>
          </a:p>
          <a:p xmlns:a="http://schemas.openxmlformats.org/drawingml/2006/main">
            <a:pPr algn="l">
              <a:buNone/>
              <a:defRPr sz="1875" b="1">
                <a:solidFill>
                  <a:srgbClr val="061A2B"/>
                </a:solidFill>
              </a:defRPr>
            </a:pPr>
            <a:r>
              <a:rPr sz="1875" b="1">
                <a:solidFill>
                  <a:srgbClr val="061A2B"/>
                </a:solidFill>
              </a:rPr>
              <a:t>Visible uncertainty</a:t>
            </a:r>
          </a:p>
          <a:p xmlns:a="http://schemas.openxmlformats.org/drawingml/2006/main">
            <a:pPr algn="l">
              <a:buNone/>
              <a:defRPr sz="1875" b="1">
                <a:solidFill>
                  <a:srgbClr val="061A2B"/>
                </a:solidFill>
              </a:defRPr>
            </a:pPr>
            <a:r>
              <a:rPr sz="1875" b="1">
                <a:solidFill>
                  <a:srgbClr val="061A2B"/>
                </a:solidFill>
              </a:rPr>
              <a:t>Human review and override</a:t>
            </a:r>
          </a:p>
          <a:p xmlns:a="http://schemas.openxmlformats.org/drawingml/2006/main">
            <a:pPr algn="l">
              <a:buNone/>
              <a:defRPr sz="1875" b="1">
                <a:solidFill>
                  <a:srgbClr val="061A2B"/>
                </a:solidFill>
              </a:defRPr>
            </a:pPr>
            <a:r>
              <a:rPr sz="1875" b="1">
                <a:solidFill>
                  <a:srgbClr val="061A2B"/>
                </a:solidFill>
              </a:rPr>
              <a:t>Incident and retirement path</a:t>
            </a:r>
          </a:p>
        </p:txBody>
      </p:sp>
      <p:sp>
        <p:nvSpPr>
          <p:cNvPr id="8" name="">
            <a:extLst xmlns:a="http://schemas.openxmlformats.org/drawingml/2006/main">
              <a:ext uri="{FF2B5EF4-FFF2-40B4-BE49-F238E27FC236}">
                <a16:creationId xmlns:a16="http://schemas.microsoft.com/office/drawing/2014/main" id="{ACC9F82B-66B3-41B9-8756-1560D8D64420}"/>
              </a:ext>
            </a:extLst>
          </p:cNvPr>
          <p:cNvSpPr>
            <a:spLocks xmlns:a="http://schemas.openxmlformats.org/drawingml/2006/main" noGrp="1"/>
          </p:cNvSpPr>
          <p:nvPr/>
        </p:nvSpPr>
        <p:spPr>
          <a:xfrm xmlns:a="http://schemas.openxmlformats.org/drawingml/2006/main">
            <a:off x="6286500" y="1809750"/>
            <a:ext cx="4762500" cy="2857500"/>
          </a:xfrm>
          <a:prstGeom xmlns:a="http://schemas.openxmlformats.org/drawingml/2006/main" prst="rect">
            <a:avLst/>
          </a:prstGeom>
          <a:solidFill xmlns:a="http://schemas.openxmlformats.org/drawingml/2006/main">
            <a:srgbClr val="FFF4F1"/>
          </a:solidFill>
          <a:ln xmlns:a="http://schemas.openxmlformats.org/drawingml/2006/main" w="9525">
            <a:solidFill>
              <a:srgbClr val="E5B9AF"/>
            </a:solidFill>
            <a:prstDash val="solid"/>
          </a:ln>
        </p:spPr>
      </p:sp>
      <p:sp>
        <p:nvSpPr>
          <p:cNvPr id="9" name="">
            <a:extLst xmlns:a="http://schemas.openxmlformats.org/drawingml/2006/main">
              <a:ext uri="{FF2B5EF4-FFF2-40B4-BE49-F238E27FC236}">
                <a16:creationId xmlns:a16="http://schemas.microsoft.com/office/drawing/2014/main" id="{1F0400CD-6EFA-4C55-A428-3AA37E248A9E}"/>
              </a:ext>
            </a:extLst>
          </p:cNvPr>
          <p:cNvSpPr>
            <a:spLocks xmlns:a="http://schemas.openxmlformats.org/drawingml/2006/main" noGrp="1"/>
          </p:cNvSpPr>
          <p:nvPr/>
        </p:nvSpPr>
        <p:spPr>
          <a:xfrm xmlns:a="http://schemas.openxmlformats.org/drawingml/2006/main">
            <a:off x="6553200" y="2095500"/>
            <a:ext cx="419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125" b="1">
                <a:solidFill>
                  <a:srgbClr val="8B1E1E"/>
                </a:solidFill>
              </a:defRPr>
            </a:pPr>
            <a:r>
              <a:rPr sz="1125" b="1">
                <a:solidFill>
                  <a:srgbClr val="8B1E1E"/>
                </a:solidFill>
              </a:rPr>
              <a:t>PROHIBITED</a:t>
            </a:r>
          </a:p>
        </p:txBody>
      </p:sp>
      <p:sp>
        <p:nvSpPr>
          <p:cNvPr id="10" name="">
            <a:extLst xmlns:a="http://schemas.openxmlformats.org/drawingml/2006/main">
              <a:ext uri="{FF2B5EF4-FFF2-40B4-BE49-F238E27FC236}">
                <a16:creationId xmlns:a16="http://schemas.microsoft.com/office/drawing/2014/main" id="{5C013D0E-58AB-4830-8FE0-3C21B187FB15}"/>
              </a:ext>
            </a:extLst>
          </p:cNvPr>
          <p:cNvSpPr>
            <a:spLocks xmlns:a="http://schemas.openxmlformats.org/drawingml/2006/main" noGrp="1"/>
          </p:cNvSpPr>
          <p:nvPr/>
        </p:nvSpPr>
        <p:spPr>
          <a:xfrm xmlns:a="http://schemas.openxmlformats.org/drawingml/2006/main">
            <a:off x="6553200" y="2609850"/>
            <a:ext cx="400050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875" b="1">
                <a:solidFill>
                  <a:srgbClr val="102A3A"/>
                </a:solidFill>
              </a:defRPr>
            </a:pPr>
            <a:r>
              <a:rPr sz="1875" b="1">
                <a:solidFill>
                  <a:srgbClr val="102A3A"/>
                </a:solidFill>
              </a:rPr>
              <a:t>Silent delegation of authority</a:t>
            </a:r>
          </a:p>
          <a:p xmlns:a="http://schemas.openxmlformats.org/drawingml/2006/main">
            <a:pPr algn="l">
              <a:buNone/>
              <a:defRPr sz="1875" b="1">
                <a:solidFill>
                  <a:srgbClr val="102A3A"/>
                </a:solidFill>
              </a:defRPr>
            </a:pPr>
            <a:r>
              <a:rPr sz="1875" b="1">
                <a:solidFill>
                  <a:srgbClr val="102A3A"/>
                </a:solidFill>
              </a:rPr>
              <a:t>Automatic consequential action</a:t>
            </a:r>
          </a:p>
          <a:p xmlns:a="http://schemas.openxmlformats.org/drawingml/2006/main">
            <a:pPr algn="l">
              <a:buNone/>
              <a:defRPr sz="1875" b="1">
                <a:solidFill>
                  <a:srgbClr val="102A3A"/>
                </a:solidFill>
              </a:defRPr>
            </a:pPr>
            <a:r>
              <a:rPr sz="1875" b="1">
                <a:solidFill>
                  <a:srgbClr val="102A3A"/>
                </a:solidFill>
              </a:rPr>
              <a:t>Unknown-code coercion</a:t>
            </a:r>
          </a:p>
          <a:p xmlns:a="http://schemas.openxmlformats.org/drawingml/2006/main">
            <a:pPr algn="l">
              <a:buNone/>
              <a:defRPr sz="1875" b="1">
                <a:solidFill>
                  <a:srgbClr val="102A3A"/>
                </a:solidFill>
              </a:defRPr>
            </a:pPr>
            <a:r>
              <a:rPr sz="1875" b="1">
                <a:solidFill>
                  <a:srgbClr val="102A3A"/>
                </a:solidFill>
              </a:rPr>
              <a:t>False precision when evidence fails</a:t>
            </a:r>
          </a:p>
        </p:txBody>
      </p:sp>
    </p:spTree>
    <p:extLst>
      <p:ext uri="{BB962C8B-B14F-4D97-AF65-F5344CB8AC3E}">
        <p14:creationId xmlns:p14="http://schemas.microsoft.com/office/powerpoint/2010/main" val="1736763623"/>
      </p:ext>
    </p:extLst>
  </p:cSld>
</p:sld>
</file>

<file path=ppt/slides/slide8.xml><?xml version="1.0" encoding="utf-8"?>
<p:sld xmlns:p="http://schemas.openxmlformats.org/presentationml/2006/main">
  <p:cSld>
    <p:bg>
      <p:bgPr>
        <a:solidFill xmlns:a="http://schemas.openxmlformats.org/drawingml/2006/main">
          <a:srgbClr val="061A2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F8208C4-09E5-4635-A485-17E88F3CF508}"/>
              </a:ext>
            </a:extLst>
          </p:cNvPr>
          <p:cNvSpPr>
            <a:spLocks xmlns:a="http://schemas.openxmlformats.org/drawingml/2006/main" noGrp="1"/>
          </p:cNvSpPr>
          <p:nvPr/>
        </p:nvSpPr>
        <p:spPr>
          <a:xfrm xmlns:a="http://schemas.openxmlformats.org/drawingml/2006/main">
            <a:off x="552450" y="819150"/>
            <a:ext cx="10477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150" b="1">
                <a:solidFill>
                  <a:srgbClr val="FFFFFF"/>
                </a:solidFill>
              </a:defRPr>
            </a:pPr>
            <a:r>
              <a:rPr sz="3150" b="1">
                <a:solidFill>
                  <a:srgbClr val="FFFFFF"/>
                </a:solidFill>
              </a:rPr>
              <a:t>Before deployment, ask five questions</a:t>
            </a:r>
          </a:p>
        </p:txBody>
      </p:sp>
      <p:sp>
        <p:nvSpPr>
          <p:cNvPr id="2" name="">
            <a:extLst xmlns:a="http://schemas.openxmlformats.org/drawingml/2006/main">
              <a:ext uri="{FF2B5EF4-FFF2-40B4-BE49-F238E27FC236}">
                <a16:creationId xmlns:a16="http://schemas.microsoft.com/office/drawing/2014/main" id="{497431C8-ED6B-4AB2-9F50-C7D689037F6F}"/>
              </a:ext>
            </a:extLst>
          </p:cNvPr>
          <p:cNvSpPr>
            <a:spLocks xmlns:a="http://schemas.openxmlformats.org/drawingml/2006/main" noGrp="1"/>
          </p:cNvSpPr>
          <p:nvPr/>
        </p:nvSpPr>
        <p:spPr>
          <a:xfrm xmlns:a="http://schemas.openxmlformats.org/drawingml/2006/main">
            <a:off x="552450" y="1809750"/>
            <a:ext cx="476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00" b="1">
                <a:solidFill>
                  <a:srgbClr val="6DCBF4"/>
                </a:solidFill>
              </a:defRPr>
            </a:pPr>
            <a:r>
              <a:rPr sz="1500" b="1">
                <a:solidFill>
                  <a:srgbClr val="6DCBF4"/>
                </a:solidFill>
              </a:rPr>
              <a:t>1.</a:t>
            </a:r>
          </a:p>
        </p:txBody>
      </p:sp>
      <p:sp>
        <p:nvSpPr>
          <p:cNvPr id="3" name="">
            <a:extLst xmlns:a="http://schemas.openxmlformats.org/drawingml/2006/main">
              <a:ext uri="{FF2B5EF4-FFF2-40B4-BE49-F238E27FC236}">
                <a16:creationId xmlns:a16="http://schemas.microsoft.com/office/drawing/2014/main" id="{0FDFE097-F051-44DE-8CE7-D1A1ECEED97A}"/>
              </a:ext>
            </a:extLst>
          </p:cNvPr>
          <p:cNvSpPr>
            <a:spLocks xmlns:a="http://schemas.openxmlformats.org/drawingml/2006/main" noGrp="1"/>
          </p:cNvSpPr>
          <p:nvPr/>
        </p:nvSpPr>
        <p:spPr>
          <a:xfrm xmlns:a="http://schemas.openxmlformats.org/drawingml/2006/main">
            <a:off x="1123950" y="1771650"/>
            <a:ext cx="857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950" b="1">
                <a:solidFill>
                  <a:srgbClr val="FFFFFF"/>
                </a:solidFill>
              </a:defRPr>
            </a:pPr>
            <a:r>
              <a:rPr sz="1950" b="1">
                <a:solidFill>
                  <a:srgbClr val="FFFFFF"/>
                </a:solidFill>
              </a:rPr>
              <a:t>Named owner</a:t>
            </a:r>
          </a:p>
        </p:txBody>
      </p:sp>
      <p:sp>
        <p:nvSpPr>
          <p:cNvPr id="4" name="">
            <a:extLst xmlns:a="http://schemas.openxmlformats.org/drawingml/2006/main">
              <a:ext uri="{FF2B5EF4-FFF2-40B4-BE49-F238E27FC236}">
                <a16:creationId xmlns:a16="http://schemas.microsoft.com/office/drawing/2014/main" id="{EA1ACF75-1DCD-42C9-85E1-6613F91A4782}"/>
              </a:ext>
            </a:extLst>
          </p:cNvPr>
          <p:cNvSpPr>
            <a:spLocks xmlns:a="http://schemas.openxmlformats.org/drawingml/2006/main" noGrp="1"/>
          </p:cNvSpPr>
          <p:nvPr/>
        </p:nvSpPr>
        <p:spPr>
          <a:xfrm xmlns:a="http://schemas.openxmlformats.org/drawingml/2006/main">
            <a:off x="552450" y="2438400"/>
            <a:ext cx="476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00" b="1">
                <a:solidFill>
                  <a:srgbClr val="6DCBF4"/>
                </a:solidFill>
              </a:defRPr>
            </a:pPr>
            <a:r>
              <a:rPr sz="1500" b="1">
                <a:solidFill>
                  <a:srgbClr val="6DCBF4"/>
                </a:solidFill>
              </a:rPr>
              <a:t>2.</a:t>
            </a:r>
          </a:p>
        </p:txBody>
      </p:sp>
      <p:sp>
        <p:nvSpPr>
          <p:cNvPr id="5" name="">
            <a:extLst xmlns:a="http://schemas.openxmlformats.org/drawingml/2006/main">
              <a:ext uri="{FF2B5EF4-FFF2-40B4-BE49-F238E27FC236}">
                <a16:creationId xmlns:a16="http://schemas.microsoft.com/office/drawing/2014/main" id="{4472B6DE-C3F3-4D6D-A64B-4E4885F352E7}"/>
              </a:ext>
            </a:extLst>
          </p:cNvPr>
          <p:cNvSpPr>
            <a:spLocks xmlns:a="http://schemas.openxmlformats.org/drawingml/2006/main" noGrp="1"/>
          </p:cNvSpPr>
          <p:nvPr/>
        </p:nvSpPr>
        <p:spPr>
          <a:xfrm xmlns:a="http://schemas.openxmlformats.org/drawingml/2006/main">
            <a:off x="1123950" y="2400300"/>
            <a:ext cx="857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950" b="1">
                <a:solidFill>
                  <a:srgbClr val="FFFFFF"/>
                </a:solidFill>
              </a:defRPr>
            </a:pPr>
            <a:r>
              <a:rPr sz="1950" b="1">
                <a:solidFill>
                  <a:srgbClr val="FFFFFF"/>
                </a:solidFill>
              </a:rPr>
              <a:t>Lawful intervention</a:t>
            </a:r>
          </a:p>
        </p:txBody>
      </p:sp>
      <p:sp>
        <p:nvSpPr>
          <p:cNvPr id="6" name="">
            <a:extLst xmlns:a="http://schemas.openxmlformats.org/drawingml/2006/main">
              <a:ext uri="{FF2B5EF4-FFF2-40B4-BE49-F238E27FC236}">
                <a16:creationId xmlns:a16="http://schemas.microsoft.com/office/drawing/2014/main" id="{A4F1A8AE-AAF2-4D81-A568-8BE9274E6227}"/>
              </a:ext>
            </a:extLst>
          </p:cNvPr>
          <p:cNvSpPr>
            <a:spLocks xmlns:a="http://schemas.openxmlformats.org/drawingml/2006/main" noGrp="1"/>
          </p:cNvSpPr>
          <p:nvPr/>
        </p:nvSpPr>
        <p:spPr>
          <a:xfrm xmlns:a="http://schemas.openxmlformats.org/drawingml/2006/main">
            <a:off x="552450" y="3067050"/>
            <a:ext cx="476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00" b="1">
                <a:solidFill>
                  <a:srgbClr val="6DCBF4"/>
                </a:solidFill>
              </a:defRPr>
            </a:pPr>
            <a:r>
              <a:rPr sz="1500" b="1">
                <a:solidFill>
                  <a:srgbClr val="6DCBF4"/>
                </a:solidFill>
              </a:rPr>
              <a:t>3.</a:t>
            </a:r>
          </a:p>
        </p:txBody>
      </p:sp>
      <p:sp>
        <p:nvSpPr>
          <p:cNvPr id="7" name="">
            <a:extLst xmlns:a="http://schemas.openxmlformats.org/drawingml/2006/main">
              <a:ext uri="{FF2B5EF4-FFF2-40B4-BE49-F238E27FC236}">
                <a16:creationId xmlns:a16="http://schemas.microsoft.com/office/drawing/2014/main" id="{137B3288-0A03-4B74-BAC6-6608A6D9EE1F}"/>
              </a:ext>
            </a:extLst>
          </p:cNvPr>
          <p:cNvSpPr>
            <a:spLocks xmlns:a="http://schemas.openxmlformats.org/drawingml/2006/main" noGrp="1"/>
          </p:cNvSpPr>
          <p:nvPr/>
        </p:nvSpPr>
        <p:spPr>
          <a:xfrm xmlns:a="http://schemas.openxmlformats.org/drawingml/2006/main">
            <a:off x="1123950" y="3028950"/>
            <a:ext cx="857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950" b="1">
                <a:solidFill>
                  <a:srgbClr val="FFFFFF"/>
                </a:solidFill>
              </a:defRPr>
            </a:pPr>
            <a:r>
              <a:rPr sz="1950" b="1">
                <a:solidFill>
                  <a:srgbClr val="FFFFFF"/>
                </a:solidFill>
              </a:rPr>
              <a:t>Decision horizon</a:t>
            </a:r>
          </a:p>
        </p:txBody>
      </p:sp>
      <p:sp>
        <p:nvSpPr>
          <p:cNvPr id="8" name="">
            <a:extLst xmlns:a="http://schemas.openxmlformats.org/drawingml/2006/main">
              <a:ext uri="{FF2B5EF4-FFF2-40B4-BE49-F238E27FC236}">
                <a16:creationId xmlns:a16="http://schemas.microsoft.com/office/drawing/2014/main" id="{3F27A389-C657-4946-A5EC-822CF6468458}"/>
              </a:ext>
            </a:extLst>
          </p:cNvPr>
          <p:cNvSpPr>
            <a:spLocks xmlns:a="http://schemas.openxmlformats.org/drawingml/2006/main" noGrp="1"/>
          </p:cNvSpPr>
          <p:nvPr/>
        </p:nvSpPr>
        <p:spPr>
          <a:xfrm xmlns:a="http://schemas.openxmlformats.org/drawingml/2006/main">
            <a:off x="552450" y="3695700"/>
            <a:ext cx="476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00" b="1">
                <a:solidFill>
                  <a:srgbClr val="6DCBF4"/>
                </a:solidFill>
              </a:defRPr>
            </a:pPr>
            <a:r>
              <a:rPr sz="1500" b="1">
                <a:solidFill>
                  <a:srgbClr val="6DCBF4"/>
                </a:solidFill>
              </a:rPr>
              <a:t>4.</a:t>
            </a:r>
          </a:p>
        </p:txBody>
      </p:sp>
      <p:sp>
        <p:nvSpPr>
          <p:cNvPr id="9" name="">
            <a:extLst xmlns:a="http://schemas.openxmlformats.org/drawingml/2006/main">
              <a:ext uri="{FF2B5EF4-FFF2-40B4-BE49-F238E27FC236}">
                <a16:creationId xmlns:a16="http://schemas.microsoft.com/office/drawing/2014/main" id="{4EA836A1-4B6D-4864-83B1-C031191F7108}"/>
              </a:ext>
            </a:extLst>
          </p:cNvPr>
          <p:cNvSpPr>
            <a:spLocks xmlns:a="http://schemas.openxmlformats.org/drawingml/2006/main" noGrp="1"/>
          </p:cNvSpPr>
          <p:nvPr/>
        </p:nvSpPr>
        <p:spPr>
          <a:xfrm xmlns:a="http://schemas.openxmlformats.org/drawingml/2006/main">
            <a:off x="1123950" y="3657600"/>
            <a:ext cx="857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950" b="1">
                <a:solidFill>
                  <a:srgbClr val="FFFFFF"/>
                </a:solidFill>
              </a:defRPr>
            </a:pPr>
            <a:r>
              <a:rPr sz="1950" b="1">
                <a:solidFill>
                  <a:srgbClr val="FFFFFF"/>
                </a:solidFill>
              </a:rPr>
              <a:t>Error trade-offs</a:t>
            </a:r>
          </a:p>
        </p:txBody>
      </p:sp>
      <p:sp>
        <p:nvSpPr>
          <p:cNvPr id="10" name="">
            <a:extLst xmlns:a="http://schemas.openxmlformats.org/drawingml/2006/main">
              <a:ext uri="{FF2B5EF4-FFF2-40B4-BE49-F238E27FC236}">
                <a16:creationId xmlns:a16="http://schemas.microsoft.com/office/drawing/2014/main" id="{72123570-8075-477E-8166-94C5285E04C7}"/>
              </a:ext>
            </a:extLst>
          </p:cNvPr>
          <p:cNvSpPr>
            <a:spLocks xmlns:a="http://schemas.openxmlformats.org/drawingml/2006/main" noGrp="1"/>
          </p:cNvSpPr>
          <p:nvPr/>
        </p:nvSpPr>
        <p:spPr>
          <a:xfrm xmlns:a="http://schemas.openxmlformats.org/drawingml/2006/main">
            <a:off x="552450" y="4324350"/>
            <a:ext cx="476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00" b="1">
                <a:solidFill>
                  <a:srgbClr val="6DCBF4"/>
                </a:solidFill>
              </a:defRPr>
            </a:pPr>
            <a:r>
              <a:rPr sz="1500" b="1">
                <a:solidFill>
                  <a:srgbClr val="6DCBF4"/>
                </a:solidFill>
              </a:rPr>
              <a:t>5.</a:t>
            </a:r>
          </a:p>
        </p:txBody>
      </p:sp>
      <p:sp>
        <p:nvSpPr>
          <p:cNvPr id="11" name="">
            <a:extLst xmlns:a="http://schemas.openxmlformats.org/drawingml/2006/main">
              <a:ext uri="{FF2B5EF4-FFF2-40B4-BE49-F238E27FC236}">
                <a16:creationId xmlns:a16="http://schemas.microsoft.com/office/drawing/2014/main" id="{137665D1-5671-49EA-AB9B-8B2C155B4D0E}"/>
              </a:ext>
            </a:extLst>
          </p:cNvPr>
          <p:cNvSpPr>
            <a:spLocks xmlns:a="http://schemas.openxmlformats.org/drawingml/2006/main" noGrp="1"/>
          </p:cNvSpPr>
          <p:nvPr/>
        </p:nvSpPr>
        <p:spPr>
          <a:xfrm xmlns:a="http://schemas.openxmlformats.org/drawingml/2006/main">
            <a:off x="1123950" y="4286250"/>
            <a:ext cx="857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950" b="1">
                <a:solidFill>
                  <a:srgbClr val="FFFFFF"/>
                </a:solidFill>
              </a:defRPr>
            </a:pPr>
            <a:r>
              <a:rPr sz="1950" b="1">
                <a:solidFill>
                  <a:srgbClr val="FFFFFF"/>
                </a:solidFill>
              </a:rPr>
              <a:t>Abstention and escalation</a:t>
            </a:r>
          </a:p>
        </p:txBody>
      </p:sp>
      <p:sp>
        <p:nvSpPr>
          <p:cNvPr id="12" name="">
            <a:extLst xmlns:a="http://schemas.openxmlformats.org/drawingml/2006/main">
              <a:ext uri="{FF2B5EF4-FFF2-40B4-BE49-F238E27FC236}">
                <a16:creationId xmlns:a16="http://schemas.microsoft.com/office/drawing/2014/main" id="{55D84334-3A3F-4A81-9E85-431AAFD6CA2B}"/>
              </a:ext>
            </a:extLst>
          </p:cNvPr>
          <p:cNvSpPr>
            <a:spLocks xmlns:a="http://schemas.openxmlformats.org/drawingml/2006/main" noGrp="1"/>
          </p:cNvSpPr>
          <p:nvPr/>
        </p:nvSpPr>
        <p:spPr>
          <a:xfrm xmlns:a="http://schemas.openxmlformats.org/drawingml/2006/main">
            <a:off x="552450" y="5410200"/>
            <a:ext cx="10001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725" b="1">
                <a:solidFill>
                  <a:srgbClr val="F5C66A"/>
                </a:solidFill>
              </a:defRPr>
            </a:pPr>
            <a:r>
              <a:rPr sz="1725" b="1">
                <a:solidFill>
                  <a:srgbClr val="F5C66A"/>
                </a:solidFill>
              </a:rPr>
              <a:t>If one critical answer is missing, pause and refer for review.</a:t>
            </a:r>
          </a:p>
        </p:txBody>
      </p:sp>
    </p:spTree>
    <p:extLst>
      <p:ext uri="{BB962C8B-B14F-4D97-AF65-F5344CB8AC3E}">
        <p14:creationId xmlns:p14="http://schemas.microsoft.com/office/powerpoint/2010/main" val="18550452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2026-09-05T14:11:02.0850000Z</dcterms:created>
  <dcterms:modified xsi:type="dcterms:W3CDTF">2026-09-05T14:11:02.0850000Z</dcterms:modified>
</coreProperties>
</file>